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59" r:id="rId1"/>
  </p:sldMasterIdLst>
  <p:notesMasterIdLst>
    <p:notesMasterId r:id="rId22"/>
  </p:notesMasterIdLst>
  <p:sldIdLst>
    <p:sldId id="256" r:id="rId2"/>
    <p:sldId id="258" r:id="rId3"/>
    <p:sldId id="260" r:id="rId4"/>
    <p:sldId id="263" r:id="rId5"/>
    <p:sldId id="264" r:id="rId6"/>
    <p:sldId id="289" r:id="rId7"/>
    <p:sldId id="267" r:id="rId8"/>
    <p:sldId id="290" r:id="rId9"/>
    <p:sldId id="268" r:id="rId10"/>
    <p:sldId id="269" r:id="rId11"/>
    <p:sldId id="291" r:id="rId12"/>
    <p:sldId id="292" r:id="rId13"/>
    <p:sldId id="273" r:id="rId14"/>
    <p:sldId id="293" r:id="rId15"/>
    <p:sldId id="278" r:id="rId16"/>
    <p:sldId id="279" r:id="rId17"/>
    <p:sldId id="280" r:id="rId18"/>
    <p:sldId id="281" r:id="rId19"/>
    <p:sldId id="282" r:id="rId20"/>
    <p:sldId id="284" r:id="rId21"/>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32FBCC3-76BC-4CAF-BE11-7FCE04DFA537}">
  <a:tblStyle styleId="{932FBCC3-76BC-4CAF-BE11-7FCE04DFA537}"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8"/>
    <p:restoredTop sz="75375"/>
  </p:normalViewPr>
  <p:slideViewPr>
    <p:cSldViewPr snapToGrid="0">
      <p:cViewPr varScale="1">
        <p:scale>
          <a:sx n="81" d="100"/>
          <a:sy n="81" d="100"/>
        </p:scale>
        <p:origin x="1424"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996229134"/>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JEN</a:t>
            </a:r>
            <a:endParaRPr/>
          </a:p>
        </p:txBody>
      </p:sp>
      <p:sp>
        <p:nvSpPr>
          <p:cNvPr id="87" name="Google Shape;87;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a:t>
            </a:fld>
            <a:endParaRPr/>
          </a:p>
        </p:txBody>
      </p:sp>
    </p:spTree>
    <p:extLst>
      <p:ext uri="{BB962C8B-B14F-4D97-AF65-F5344CB8AC3E}">
        <p14:creationId xmlns:p14="http://schemas.microsoft.com/office/powerpoint/2010/main" val="2631616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Google Shape;205;g6f840e5384_0_2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6" name="Google Shape;206;g6f840e5384_0_23: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r>
              <a:rPr lang="en-US" dirty="0"/>
              <a:t>This is from our February report:</a:t>
            </a:r>
          </a:p>
          <a:p>
            <a:r>
              <a:rPr lang="en-US" sz="1200" b="0" i="0" u="none" strike="noStrike" kern="1200" cap="none" dirty="0">
                <a:solidFill>
                  <a:schemeClr val="tx1"/>
                </a:solidFill>
                <a:effectLst/>
                <a:latin typeface="Calibri"/>
                <a:ea typeface="Calibri"/>
                <a:cs typeface="Calibri"/>
                <a:sym typeface="Calibri"/>
              </a:rPr>
              <a:t>By comparison with the information elicited in interviews with administrators, classroom observations and our request to teachers for identification of LTEL students in classes suggest that data systems such as Infinite Campus might not make it easy to identify LTEL students by their teachers. (One administrator stated that LTELs were not specifically identified on Infinite Campus at the school). In the classes we visited, teachers struggled to identify LTEL classified students for us. In some classes, we were given seating charts with RFEP students identified and in others, ELs were identified in computer rosters but not LTELs. We found much confusion surrounding the many acronyms used to identify different members of the EL-identified group (e.g., Reclassified Fluent English Proficient (RFEP), Initially Fluent English Proficient (IFEP), English Language Learner (ELL), Short Term English Language Learner (STEL) and Long Term English Language Learner (LTEL) and perceptions of variously classified ELs with students who also have IEPs.</a:t>
            </a:r>
            <a:r>
              <a:rPr lang="en-US" dirty="0">
                <a:effectLst/>
              </a:rPr>
              <a:t> </a:t>
            </a:r>
            <a:endParaRPr lang="en-US" dirty="0"/>
          </a:p>
          <a:p>
            <a:pPr marL="0" lvl="0" indent="0" algn="l" rtl="0">
              <a:spcBef>
                <a:spcPts val="0"/>
              </a:spcBef>
              <a:spcAft>
                <a:spcPts val="0"/>
              </a:spcAft>
              <a:buNone/>
            </a:pPr>
            <a:endParaRPr dirty="0"/>
          </a:p>
        </p:txBody>
      </p:sp>
      <p:sp>
        <p:nvSpPr>
          <p:cNvPr id="207" name="Google Shape;207;g6f840e5384_0_23: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10</a:t>
            </a:fld>
            <a:endParaRPr/>
          </a:p>
        </p:txBody>
      </p:sp>
    </p:spTree>
    <p:extLst>
      <p:ext uri="{BB962C8B-B14F-4D97-AF65-F5344CB8AC3E}">
        <p14:creationId xmlns:p14="http://schemas.microsoft.com/office/powerpoint/2010/main" val="16456628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Google Shape;205;g6f840e5384_0_2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6" name="Google Shape;206;g6f840e5384_0_23: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r>
              <a:rPr lang="en-US" dirty="0"/>
              <a:t>This is from our February report:</a:t>
            </a:r>
          </a:p>
          <a:p>
            <a:r>
              <a:rPr lang="en-US" sz="1200" b="0" i="0" u="none" strike="noStrike" kern="1200" cap="none" dirty="0">
                <a:solidFill>
                  <a:schemeClr val="tx1"/>
                </a:solidFill>
                <a:effectLst/>
                <a:latin typeface="Calibri"/>
                <a:ea typeface="Calibri"/>
                <a:cs typeface="Calibri"/>
                <a:sym typeface="Calibri"/>
              </a:rPr>
              <a:t>By comparison with the information elicited in interviews with administrators, classroom observations and our request to teachers for identification of LTEL students in classes suggest that data systems such as Infinite Campus might not make it easy to identify LTEL students by their teachers. (One administrator stated that LTELs were not specifically identified on Infinite Campus at the school). In the classes we visited, teachers struggled to identify LTEL classified students for us. In some classes, we were given seating charts with RFEP students identified and in others, ELs were identified in computer rosters but not LTELs. We found much confusion surrounding the many acronyms used to identify different members of the EL-identified group (e.g., Reclassified Fluent English Proficient (RFEP), Initially Fluent English Proficient (IFEP), English Language Learner (ELL), Short Term English Language Learner (STEL) and Long Term English Language Learner (LTEL) and perceptions of variously classified ELs with students who also have IEPs.</a:t>
            </a:r>
            <a:r>
              <a:rPr lang="en-US" dirty="0">
                <a:effectLst/>
              </a:rPr>
              <a:t> </a:t>
            </a:r>
            <a:endParaRPr lang="en-US" dirty="0"/>
          </a:p>
          <a:p>
            <a:pPr marL="0" lvl="0" indent="0" algn="l" rtl="0">
              <a:spcBef>
                <a:spcPts val="0"/>
              </a:spcBef>
              <a:spcAft>
                <a:spcPts val="0"/>
              </a:spcAft>
              <a:buNone/>
            </a:pPr>
            <a:endParaRPr dirty="0"/>
          </a:p>
        </p:txBody>
      </p:sp>
      <p:sp>
        <p:nvSpPr>
          <p:cNvPr id="207" name="Google Shape;207;g6f840e5384_0_23: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11</a:t>
            </a:fld>
            <a:endParaRPr/>
          </a:p>
        </p:txBody>
      </p:sp>
    </p:spTree>
    <p:extLst>
      <p:ext uri="{BB962C8B-B14F-4D97-AF65-F5344CB8AC3E}">
        <p14:creationId xmlns:p14="http://schemas.microsoft.com/office/powerpoint/2010/main" val="16897732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Google Shape;205;g6f840e5384_0_2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6" name="Google Shape;206;g6f840e5384_0_23: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207" name="Google Shape;207;g6f840e5384_0_23: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12</a:t>
            </a:fld>
            <a:endParaRPr/>
          </a:p>
        </p:txBody>
      </p:sp>
    </p:spTree>
    <p:extLst>
      <p:ext uri="{BB962C8B-B14F-4D97-AF65-F5344CB8AC3E}">
        <p14:creationId xmlns:p14="http://schemas.microsoft.com/office/powerpoint/2010/main" val="7079066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9"/>
        <p:cNvGrpSpPr/>
        <p:nvPr/>
      </p:nvGrpSpPr>
      <p:grpSpPr>
        <a:xfrm>
          <a:off x="0" y="0"/>
          <a:ext cx="0" cy="0"/>
          <a:chOff x="0" y="0"/>
          <a:chExt cx="0" cy="0"/>
        </a:xfrm>
      </p:grpSpPr>
      <p:sp>
        <p:nvSpPr>
          <p:cNvPr id="240" name="Google Shape;240;g6f5b5b1583_6_58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1" name="Google Shape;241;g6f5b5b1583_6_581: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42" name="Google Shape;242;g6f5b5b1583_6_581: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13</a:t>
            </a:fld>
            <a:endParaRPr/>
          </a:p>
        </p:txBody>
      </p:sp>
    </p:spTree>
    <p:extLst>
      <p:ext uri="{BB962C8B-B14F-4D97-AF65-F5344CB8AC3E}">
        <p14:creationId xmlns:p14="http://schemas.microsoft.com/office/powerpoint/2010/main" val="8381554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2"/>
        <p:cNvGrpSpPr/>
        <p:nvPr/>
      </p:nvGrpSpPr>
      <p:grpSpPr>
        <a:xfrm>
          <a:off x="0" y="0"/>
          <a:ext cx="0" cy="0"/>
          <a:chOff x="0" y="0"/>
          <a:chExt cx="0" cy="0"/>
        </a:xfrm>
      </p:grpSpPr>
      <p:sp>
        <p:nvSpPr>
          <p:cNvPr id="293" name="Google Shape;293;g6f5b5b1583_6_58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94" name="Google Shape;294;g6f5b5b1583_6_589: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dirty="0"/>
              <a:t>\</a:t>
            </a:r>
            <a:endParaRPr dirty="0"/>
          </a:p>
        </p:txBody>
      </p:sp>
      <p:sp>
        <p:nvSpPr>
          <p:cNvPr id="295" name="Google Shape;295;g6f5b5b1583_6_589: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14</a:t>
            </a:fld>
            <a:endParaRPr/>
          </a:p>
        </p:txBody>
      </p:sp>
    </p:spTree>
    <p:extLst>
      <p:ext uri="{BB962C8B-B14F-4D97-AF65-F5344CB8AC3E}">
        <p14:creationId xmlns:p14="http://schemas.microsoft.com/office/powerpoint/2010/main" val="42251980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2"/>
        <p:cNvGrpSpPr/>
        <p:nvPr/>
      </p:nvGrpSpPr>
      <p:grpSpPr>
        <a:xfrm>
          <a:off x="0" y="0"/>
          <a:ext cx="0" cy="0"/>
          <a:chOff x="0" y="0"/>
          <a:chExt cx="0" cy="0"/>
        </a:xfrm>
      </p:grpSpPr>
      <p:sp>
        <p:nvSpPr>
          <p:cNvPr id="303" name="Google Shape;303;g6f7380faae_1_49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04" name="Google Shape;304;g6f7380faae_1_495: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305" name="Google Shape;305;g6f7380faae_1_495: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15</a:t>
            </a:fld>
            <a:endParaRPr/>
          </a:p>
        </p:txBody>
      </p:sp>
    </p:spTree>
    <p:extLst>
      <p:ext uri="{BB962C8B-B14F-4D97-AF65-F5344CB8AC3E}">
        <p14:creationId xmlns:p14="http://schemas.microsoft.com/office/powerpoint/2010/main" val="32363048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1"/>
        <p:cNvGrpSpPr/>
        <p:nvPr/>
      </p:nvGrpSpPr>
      <p:grpSpPr>
        <a:xfrm>
          <a:off x="0" y="0"/>
          <a:ext cx="0" cy="0"/>
          <a:chOff x="0" y="0"/>
          <a:chExt cx="0" cy="0"/>
        </a:xfrm>
      </p:grpSpPr>
      <p:sp>
        <p:nvSpPr>
          <p:cNvPr id="312" name="Google Shape;312;g6f7380faae_1_37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13" name="Google Shape;313;g6f7380faae_1_377: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14" name="Google Shape;314;g6f7380faae_1_377: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16</a:t>
            </a:fld>
            <a:endParaRPr/>
          </a:p>
        </p:txBody>
      </p:sp>
    </p:spTree>
    <p:extLst>
      <p:ext uri="{BB962C8B-B14F-4D97-AF65-F5344CB8AC3E}">
        <p14:creationId xmlns:p14="http://schemas.microsoft.com/office/powerpoint/2010/main" val="329972920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0"/>
        <p:cNvGrpSpPr/>
        <p:nvPr/>
      </p:nvGrpSpPr>
      <p:grpSpPr>
        <a:xfrm>
          <a:off x="0" y="0"/>
          <a:ext cx="0" cy="0"/>
          <a:chOff x="0" y="0"/>
          <a:chExt cx="0" cy="0"/>
        </a:xfrm>
      </p:grpSpPr>
      <p:sp>
        <p:nvSpPr>
          <p:cNvPr id="321" name="Google Shape;321;g6f7380faae_1_47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22" name="Google Shape;322;g6f7380faae_1_474: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23" name="Google Shape;323;g6f7380faae_1_474: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17</a:t>
            </a:fld>
            <a:endParaRPr/>
          </a:p>
        </p:txBody>
      </p:sp>
    </p:spTree>
    <p:extLst>
      <p:ext uri="{BB962C8B-B14F-4D97-AF65-F5344CB8AC3E}">
        <p14:creationId xmlns:p14="http://schemas.microsoft.com/office/powerpoint/2010/main" val="33030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9"/>
        <p:cNvGrpSpPr/>
        <p:nvPr/>
      </p:nvGrpSpPr>
      <p:grpSpPr>
        <a:xfrm>
          <a:off x="0" y="0"/>
          <a:ext cx="0" cy="0"/>
          <a:chOff x="0" y="0"/>
          <a:chExt cx="0" cy="0"/>
        </a:xfrm>
      </p:grpSpPr>
      <p:sp>
        <p:nvSpPr>
          <p:cNvPr id="330" name="Google Shape;330;g6f7380faae_1_46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31" name="Google Shape;331;g6f7380faae_1_464: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sz="1200" b="0" i="0" u="none" strike="noStrike" cap="none" dirty="0">
                <a:solidFill>
                  <a:schemeClr val="dk1"/>
                </a:solidFill>
                <a:effectLst/>
                <a:latin typeface="Calibri"/>
                <a:ea typeface="Calibri"/>
                <a:cs typeface="Calibri"/>
                <a:sym typeface="Calibri"/>
              </a:rPr>
              <a:t>These do not add up to 100% because this represents students passing with a C (needed for college entry). The remaining students either failed a math course, didn’t take math at all, or were enrolled in a remedial course.</a:t>
            </a:r>
            <a:endParaRPr dirty="0"/>
          </a:p>
        </p:txBody>
      </p:sp>
      <p:sp>
        <p:nvSpPr>
          <p:cNvPr id="332" name="Google Shape;332;g6f7380faae_1_464: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18</a:t>
            </a:fld>
            <a:endParaRPr/>
          </a:p>
        </p:txBody>
      </p:sp>
    </p:spTree>
    <p:extLst>
      <p:ext uri="{BB962C8B-B14F-4D97-AF65-F5344CB8AC3E}">
        <p14:creationId xmlns:p14="http://schemas.microsoft.com/office/powerpoint/2010/main" val="250985083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9"/>
        <p:cNvGrpSpPr/>
        <p:nvPr/>
      </p:nvGrpSpPr>
      <p:grpSpPr>
        <a:xfrm>
          <a:off x="0" y="0"/>
          <a:ext cx="0" cy="0"/>
          <a:chOff x="0" y="0"/>
          <a:chExt cx="0" cy="0"/>
        </a:xfrm>
      </p:grpSpPr>
      <p:sp>
        <p:nvSpPr>
          <p:cNvPr id="340" name="Google Shape;340;g6f5b5b1583_6_59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41" name="Google Shape;341;g6f5b5b1583_6_597: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42" name="Google Shape;342;g6f5b5b1583_6_597: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19</a:t>
            </a:fld>
            <a:endParaRPr/>
          </a:p>
        </p:txBody>
      </p:sp>
    </p:spTree>
    <p:extLst>
      <p:ext uri="{BB962C8B-B14F-4D97-AF65-F5344CB8AC3E}">
        <p14:creationId xmlns:p14="http://schemas.microsoft.com/office/powerpoint/2010/main" val="15102874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6" name="Google Shape;106;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a:p>
            <a:pPr marL="342900" lvl="0" indent="-190500" algn="l" rtl="0">
              <a:spcBef>
                <a:spcPts val="0"/>
              </a:spcBef>
              <a:spcAft>
                <a:spcPts val="0"/>
              </a:spcAft>
              <a:buClr>
                <a:schemeClr val="dk1"/>
              </a:buClr>
              <a:buSzPts val="2400"/>
              <a:buFont typeface="Arial"/>
              <a:buNone/>
            </a:pPr>
            <a:r>
              <a:rPr lang="en-US" sz="2400" b="1" dirty="0">
                <a:solidFill>
                  <a:srgbClr val="C00000"/>
                </a:solidFill>
              </a:rPr>
              <a:t>Introduce yourselves</a:t>
            </a:r>
            <a:endParaRPr sz="2400" b="1" dirty="0">
              <a:solidFill>
                <a:srgbClr val="C00000"/>
              </a:solidFill>
            </a:endParaRPr>
          </a:p>
          <a:p>
            <a:pPr marL="342900" lvl="0" indent="-342900" algn="l" rtl="0">
              <a:spcBef>
                <a:spcPts val="0"/>
              </a:spcBef>
              <a:spcAft>
                <a:spcPts val="0"/>
              </a:spcAft>
              <a:buClr>
                <a:srgbClr val="C00000"/>
              </a:buClr>
              <a:buSzPts val="2400"/>
              <a:buFont typeface="Arial"/>
              <a:buChar char="•"/>
            </a:pPr>
            <a:endParaRPr dirty="0"/>
          </a:p>
          <a:p>
            <a:pPr marL="457200" lvl="1" indent="0" algn="l" rtl="0">
              <a:spcBef>
                <a:spcPts val="0"/>
              </a:spcBef>
              <a:spcAft>
                <a:spcPts val="0"/>
              </a:spcAft>
              <a:buNone/>
            </a:pPr>
            <a:endParaRPr dirty="0"/>
          </a:p>
          <a:p>
            <a:pPr marL="0" lvl="0" indent="0" algn="l" rtl="0">
              <a:spcBef>
                <a:spcPts val="0"/>
              </a:spcBef>
              <a:spcAft>
                <a:spcPts val="0"/>
              </a:spcAft>
              <a:buNone/>
            </a:pPr>
            <a:endParaRPr dirty="0"/>
          </a:p>
        </p:txBody>
      </p:sp>
      <p:sp>
        <p:nvSpPr>
          <p:cNvPr id="107" name="Google Shape;107;p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a:t>
            </a:fld>
            <a:endParaRPr/>
          </a:p>
        </p:txBody>
      </p:sp>
    </p:spTree>
    <p:extLst>
      <p:ext uri="{BB962C8B-B14F-4D97-AF65-F5344CB8AC3E}">
        <p14:creationId xmlns:p14="http://schemas.microsoft.com/office/powerpoint/2010/main" val="74467070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6"/>
        <p:cNvGrpSpPr/>
        <p:nvPr/>
      </p:nvGrpSpPr>
      <p:grpSpPr>
        <a:xfrm>
          <a:off x="0" y="0"/>
          <a:ext cx="0" cy="0"/>
          <a:chOff x="0" y="0"/>
          <a:chExt cx="0" cy="0"/>
        </a:xfrm>
      </p:grpSpPr>
      <p:sp>
        <p:nvSpPr>
          <p:cNvPr id="357" name="Google Shape;357;g6f7380faae_1_44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58" name="Google Shape;358;g6f7380faae_1_449: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JEN—</a:t>
            </a:r>
            <a:endParaRPr/>
          </a:p>
          <a:p>
            <a:pPr marL="0" lvl="0" indent="0" algn="l" rtl="0">
              <a:spcBef>
                <a:spcPts val="0"/>
              </a:spcBef>
              <a:spcAft>
                <a:spcPts val="0"/>
              </a:spcAft>
              <a:buNone/>
            </a:pPr>
            <a:r>
              <a:rPr lang="en-US"/>
              <a:t>FEEDBACK: What additional quantitative analysis is being done beyond the study of the assessments?</a:t>
            </a:r>
            <a:endParaRPr/>
          </a:p>
          <a:p>
            <a:pPr marL="0" lvl="0" indent="0" algn="l" rtl="0">
              <a:spcBef>
                <a:spcPts val="0"/>
              </a:spcBef>
              <a:spcAft>
                <a:spcPts val="0"/>
              </a:spcAft>
              <a:buNone/>
            </a:pPr>
            <a:r>
              <a:rPr lang="en-US"/>
              <a:t>Cohort analysis of course taking patterns: Woodside, Sequoia, M-A, and Carlmont</a:t>
            </a:r>
            <a:endParaRPr/>
          </a:p>
        </p:txBody>
      </p:sp>
      <p:sp>
        <p:nvSpPr>
          <p:cNvPr id="359" name="Google Shape;359;g6f7380faae_1_449: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20</a:t>
            </a:fld>
            <a:endParaRPr/>
          </a:p>
        </p:txBody>
      </p:sp>
    </p:spTree>
    <p:extLst>
      <p:ext uri="{BB962C8B-B14F-4D97-AF65-F5344CB8AC3E}">
        <p14:creationId xmlns:p14="http://schemas.microsoft.com/office/powerpoint/2010/main" val="42915423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g6f5b5b1583_6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2" name="Google Shape;122;g6f5b5b1583_6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JEN</a:t>
            </a:r>
            <a:endParaRPr/>
          </a:p>
        </p:txBody>
      </p:sp>
      <p:sp>
        <p:nvSpPr>
          <p:cNvPr id="123" name="Google Shape;123;g6f5b5b1583_6_0: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a:t>
            </a:fld>
            <a:endParaRPr/>
          </a:p>
        </p:txBody>
      </p:sp>
    </p:spTree>
    <p:extLst>
      <p:ext uri="{BB962C8B-B14F-4D97-AF65-F5344CB8AC3E}">
        <p14:creationId xmlns:p14="http://schemas.microsoft.com/office/powerpoint/2010/main" val="37804029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g641443f9fb_0_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7" name="Google Shape;147;g641443f9fb_0_2: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JEN</a:t>
            </a:r>
            <a:endParaRPr/>
          </a:p>
        </p:txBody>
      </p:sp>
      <p:sp>
        <p:nvSpPr>
          <p:cNvPr id="148" name="Google Shape;148;g641443f9fb_0_2: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4</a:t>
            </a:fld>
            <a:endParaRPr/>
          </a:p>
        </p:txBody>
      </p:sp>
    </p:spTree>
    <p:extLst>
      <p:ext uri="{BB962C8B-B14F-4D97-AF65-F5344CB8AC3E}">
        <p14:creationId xmlns:p14="http://schemas.microsoft.com/office/powerpoint/2010/main" val="18399521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g73ff2c72fd_1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6" name="Google Shape;156;g73ff2c72fd_1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dirty="0"/>
              <a:t>JEN</a:t>
            </a:r>
            <a:endParaRPr dirty="0"/>
          </a:p>
          <a:p>
            <a:pPr marL="0" lvl="0" indent="0" algn="l" rtl="0">
              <a:spcBef>
                <a:spcPts val="0"/>
              </a:spcBef>
              <a:spcAft>
                <a:spcPts val="0"/>
              </a:spcAft>
              <a:buNone/>
            </a:pPr>
            <a:endParaRPr dirty="0"/>
          </a:p>
        </p:txBody>
      </p:sp>
      <p:sp>
        <p:nvSpPr>
          <p:cNvPr id="157" name="Google Shape;157;g73ff2c72fd_1_0: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5</a:t>
            </a:fld>
            <a:endParaRPr/>
          </a:p>
        </p:txBody>
      </p:sp>
    </p:spTree>
    <p:extLst>
      <p:ext uri="{BB962C8B-B14F-4D97-AF65-F5344CB8AC3E}">
        <p14:creationId xmlns:p14="http://schemas.microsoft.com/office/powerpoint/2010/main" val="20591469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g6f840e5384_0_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8" name="Google Shape;188;g6f840e5384_0_11: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dirty="0"/>
              <a:t>Guadalupe</a:t>
            </a:r>
            <a:endParaRPr dirty="0"/>
          </a:p>
        </p:txBody>
      </p:sp>
      <p:sp>
        <p:nvSpPr>
          <p:cNvPr id="189" name="Google Shape;189;g6f840e5384_0_11: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6</a:t>
            </a:fld>
            <a:endParaRPr/>
          </a:p>
        </p:txBody>
      </p:sp>
    </p:spTree>
    <p:extLst>
      <p:ext uri="{BB962C8B-B14F-4D97-AF65-F5344CB8AC3E}">
        <p14:creationId xmlns:p14="http://schemas.microsoft.com/office/powerpoint/2010/main" val="1945718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g6f840e5384_0_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8" name="Google Shape;188;g6f840e5384_0_11: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9" name="Google Shape;189;g6f840e5384_0_11: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7</a:t>
            </a:fld>
            <a:endParaRPr/>
          </a:p>
        </p:txBody>
      </p:sp>
    </p:spTree>
    <p:extLst>
      <p:ext uri="{BB962C8B-B14F-4D97-AF65-F5344CB8AC3E}">
        <p14:creationId xmlns:p14="http://schemas.microsoft.com/office/powerpoint/2010/main" val="32372646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g6f840e5384_0_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8" name="Google Shape;188;g6f840e5384_0_11: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9" name="Google Shape;189;g6f840e5384_0_11: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8</a:t>
            </a:fld>
            <a:endParaRPr/>
          </a:p>
        </p:txBody>
      </p:sp>
    </p:spTree>
    <p:extLst>
      <p:ext uri="{BB962C8B-B14F-4D97-AF65-F5344CB8AC3E}">
        <p14:creationId xmlns:p14="http://schemas.microsoft.com/office/powerpoint/2010/main" val="26541037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
        <p:cNvGrpSpPr/>
        <p:nvPr/>
      </p:nvGrpSpPr>
      <p:grpSpPr>
        <a:xfrm>
          <a:off x="0" y="0"/>
          <a:ext cx="0" cy="0"/>
          <a:chOff x="0" y="0"/>
          <a:chExt cx="0" cy="0"/>
        </a:xfrm>
      </p:grpSpPr>
      <p:sp>
        <p:nvSpPr>
          <p:cNvPr id="196" name="Google Shape;196;g6f840e5384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7" name="Google Shape;197;g6f840e5384_0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98" name="Google Shape;198;g6f840e5384_0_0: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9</a:t>
            </a:fld>
            <a:endParaRPr/>
          </a:p>
        </p:txBody>
      </p:sp>
    </p:spTree>
    <p:extLst>
      <p:ext uri="{BB962C8B-B14F-4D97-AF65-F5344CB8AC3E}">
        <p14:creationId xmlns:p14="http://schemas.microsoft.com/office/powerpoint/2010/main" val="28101346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2"/>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2"/>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0"/>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8" name="Google Shape;68;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8"/>
        <p:cNvGrpSpPr/>
        <p:nvPr/>
      </p:nvGrpSpPr>
      <p:grpSpPr>
        <a:xfrm>
          <a:off x="0" y="0"/>
          <a:ext cx="0" cy="0"/>
          <a:chOff x="0" y="0"/>
          <a:chExt cx="0" cy="0"/>
        </a:xfrm>
      </p:grpSpPr>
      <p:sp>
        <p:nvSpPr>
          <p:cNvPr id="89" name="Google Shape;89;p13"/>
          <p:cNvSpPr/>
          <p:nvPr/>
        </p:nvSpPr>
        <p:spPr>
          <a:xfrm>
            <a:off x="0" y="0"/>
            <a:ext cx="12192000" cy="6858000"/>
          </a:xfrm>
          <a:prstGeom prst="rect">
            <a:avLst/>
          </a:prstGeom>
          <a:solidFill>
            <a:srgbClr val="3F3F3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90" name="Google Shape;90;p13"/>
          <p:cNvSpPr txBox="1">
            <a:spLocks noGrp="1"/>
          </p:cNvSpPr>
          <p:nvPr>
            <p:ph type="ctrTitle"/>
          </p:nvPr>
        </p:nvSpPr>
        <p:spPr>
          <a:xfrm>
            <a:off x="6746625" y="1783950"/>
            <a:ext cx="5128500" cy="2889000"/>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chemeClr val="lt1"/>
              </a:buClr>
              <a:buSzPts val="4700"/>
              <a:buFont typeface="Calibri"/>
              <a:buNone/>
            </a:pPr>
            <a:r>
              <a:rPr lang="en-US" sz="4700" dirty="0">
                <a:solidFill>
                  <a:schemeClr val="lt1"/>
                </a:solidFill>
              </a:rPr>
              <a:t>Stanford-Sequoia Tri-District (3-D) SUHSD Board Update</a:t>
            </a:r>
            <a:endParaRPr sz="4700" dirty="0">
              <a:solidFill>
                <a:schemeClr val="lt1"/>
              </a:solidFill>
            </a:endParaRPr>
          </a:p>
        </p:txBody>
      </p:sp>
      <p:sp>
        <p:nvSpPr>
          <p:cNvPr id="91" name="Google Shape;91;p13"/>
          <p:cNvSpPr txBox="1">
            <a:spLocks noGrp="1"/>
          </p:cNvSpPr>
          <p:nvPr>
            <p:ph type="subTitle" idx="1"/>
          </p:nvPr>
        </p:nvSpPr>
        <p:spPr>
          <a:xfrm>
            <a:off x="6746627" y="4750893"/>
            <a:ext cx="4645250" cy="1147863"/>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1000"/>
              </a:spcBef>
              <a:spcAft>
                <a:spcPts val="0"/>
              </a:spcAft>
              <a:buClr>
                <a:schemeClr val="lt1"/>
              </a:buClr>
              <a:buSzPts val="1900"/>
              <a:buNone/>
            </a:pPr>
            <a:r>
              <a:rPr lang="en-US" sz="1900" dirty="0">
                <a:solidFill>
                  <a:schemeClr val="lt1"/>
                </a:solidFill>
              </a:rPr>
              <a:t>November 13, 2019</a:t>
            </a:r>
            <a:endParaRPr dirty="0"/>
          </a:p>
          <a:p>
            <a:pPr marL="0" lvl="0" indent="0" algn="l" rtl="0">
              <a:lnSpc>
                <a:spcPct val="90000"/>
              </a:lnSpc>
              <a:spcBef>
                <a:spcPts val="1000"/>
              </a:spcBef>
              <a:spcAft>
                <a:spcPts val="0"/>
              </a:spcAft>
              <a:buClr>
                <a:schemeClr val="lt1"/>
              </a:buClr>
              <a:buSzPts val="1900"/>
              <a:buNone/>
            </a:pPr>
            <a:endParaRPr dirty="0"/>
          </a:p>
        </p:txBody>
      </p:sp>
      <p:sp>
        <p:nvSpPr>
          <p:cNvPr id="92" name="Google Shape;92;p13"/>
          <p:cNvSpPr/>
          <p:nvPr/>
        </p:nvSpPr>
        <p:spPr>
          <a:xfrm flipH="1">
            <a:off x="0" y="0"/>
            <a:ext cx="6172782" cy="6858000"/>
          </a:xfrm>
          <a:custGeom>
            <a:avLst/>
            <a:gdLst/>
            <a:ahLst/>
            <a:cxnLst/>
            <a:rect l="l" t="t" r="r" b="b"/>
            <a:pathLst>
              <a:path w="6172782" h="6858000" extrusionOk="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lt1">
              <a:alpha val="80000"/>
            </a:scheme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sp>
        <p:nvSpPr>
          <p:cNvPr id="93" name="Google Shape;93;p13"/>
          <p:cNvSpPr/>
          <p:nvPr/>
        </p:nvSpPr>
        <p:spPr>
          <a:xfrm>
            <a:off x="0" y="0"/>
            <a:ext cx="6024154" cy="6858000"/>
          </a:xfrm>
          <a:custGeom>
            <a:avLst/>
            <a:gdLst/>
            <a:ahLst/>
            <a:cxnLst/>
            <a:rect l="l" t="t" r="r" b="b"/>
            <a:pathLst>
              <a:path w="6024154" h="6858000" extrusionOk="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pic>
        <p:nvPicPr>
          <p:cNvPr id="94" name="Google Shape;94;p13"/>
          <p:cNvPicPr preferRelativeResize="0"/>
          <p:nvPr/>
        </p:nvPicPr>
        <p:blipFill rotWithShape="1">
          <a:blip r:embed="rId3">
            <a:alphaModFix/>
          </a:blip>
          <a:srcRect/>
          <a:stretch/>
        </p:blipFill>
        <p:spPr>
          <a:xfrm>
            <a:off x="419382" y="1586219"/>
            <a:ext cx="4047843" cy="231739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08"/>
        <p:cNvGrpSpPr/>
        <p:nvPr/>
      </p:nvGrpSpPr>
      <p:grpSpPr>
        <a:xfrm>
          <a:off x="0" y="0"/>
          <a:ext cx="0" cy="0"/>
          <a:chOff x="0" y="0"/>
          <a:chExt cx="0" cy="0"/>
        </a:xfrm>
      </p:grpSpPr>
      <p:sp>
        <p:nvSpPr>
          <p:cNvPr id="209" name="Google Shape;209;p26"/>
          <p:cNvSpPr>
            <a:spLocks noGrp="1"/>
          </p:cNvSpPr>
          <p:nvPr>
            <p:ph type="title"/>
          </p:nvPr>
        </p:nvSpPr>
        <p:spPr>
          <a:xfrm>
            <a:off x="238125" y="343200"/>
            <a:ext cx="2743200" cy="2156400"/>
          </a:xfrm>
          <a:prstGeom prst="ellipse">
            <a:avLst/>
          </a:prstGeom>
          <a:solidFill>
            <a:srgbClr val="757070"/>
          </a:solidFill>
          <a:ln w="174625" cap="flat" cmpd="thinThick">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2520"/>
              <a:buFont typeface="Calibri"/>
              <a:buNone/>
            </a:pPr>
            <a:br>
              <a:rPr lang="en-US" sz="2520">
                <a:solidFill>
                  <a:schemeClr val="lt1"/>
                </a:solidFill>
              </a:rPr>
            </a:br>
            <a:r>
              <a:rPr lang="en-US" sz="2520">
                <a:solidFill>
                  <a:schemeClr val="lt1"/>
                </a:solidFill>
              </a:rPr>
              <a:t>Classroom Observations</a:t>
            </a:r>
            <a:br>
              <a:rPr lang="en-US" sz="2520">
                <a:solidFill>
                  <a:schemeClr val="lt1"/>
                </a:solidFill>
              </a:rPr>
            </a:br>
            <a:endParaRPr sz="2520">
              <a:solidFill>
                <a:schemeClr val="lt1"/>
              </a:solidFill>
            </a:endParaRPr>
          </a:p>
        </p:txBody>
      </p:sp>
      <p:sp>
        <p:nvSpPr>
          <p:cNvPr id="210" name="Google Shape;210;p26"/>
          <p:cNvSpPr txBox="1">
            <a:spLocks noGrp="1"/>
          </p:cNvSpPr>
          <p:nvPr>
            <p:ph type="ftr" idx="11"/>
          </p:nvPr>
        </p:nvSpPr>
        <p:spPr>
          <a:xfrm>
            <a:off x="238125" y="6354762"/>
            <a:ext cx="4376700" cy="3651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a:t>Stanford-Sequoia 3-D Project Update Fall 2019 Meeting</a:t>
            </a:r>
            <a:endParaRPr/>
          </a:p>
        </p:txBody>
      </p:sp>
      <p:sp>
        <p:nvSpPr>
          <p:cNvPr id="211" name="Google Shape;211;p26"/>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10</a:t>
            </a:fld>
            <a:endParaRPr/>
          </a:p>
        </p:txBody>
      </p:sp>
      <p:sp>
        <p:nvSpPr>
          <p:cNvPr id="212" name="Google Shape;212;p26"/>
          <p:cNvSpPr txBox="1"/>
          <p:nvPr/>
        </p:nvSpPr>
        <p:spPr>
          <a:xfrm>
            <a:off x="3104950" y="583350"/>
            <a:ext cx="8784300" cy="5691300"/>
          </a:xfrm>
          <a:prstGeom prst="rect">
            <a:avLst/>
          </a:prstGeom>
          <a:noFill/>
          <a:ln>
            <a:noFill/>
          </a:ln>
        </p:spPr>
        <p:txBody>
          <a:bodyPr spcFirstLastPara="1" wrap="square" lIns="91425" tIns="91425" rIns="91425" bIns="91425" anchor="t" anchorCtr="0">
            <a:noAutofit/>
          </a:bodyPr>
          <a:lstStyle/>
          <a:p>
            <a:pPr marL="457200" lvl="0" indent="-457200">
              <a:buFont typeface="Wingdings" panose="05000000000000000000" pitchFamily="2" charset="2"/>
              <a:buChar char="v"/>
            </a:pPr>
            <a:r>
              <a:rPr lang="en-US" sz="3000" dirty="0">
                <a:latin typeface="Calibri"/>
                <a:ea typeface="Calibri"/>
                <a:cs typeface="Calibri"/>
                <a:sym typeface="Calibri"/>
              </a:rPr>
              <a:t>Classroom observations were conducted both in the fall of 2018 and the spring of 2019.</a:t>
            </a:r>
          </a:p>
          <a:p>
            <a:pPr lvl="0"/>
            <a:endParaRPr lang="en-US" sz="3000" dirty="0">
              <a:latin typeface="Calibri"/>
              <a:ea typeface="Calibri"/>
              <a:cs typeface="Calibri"/>
              <a:sym typeface="Calibri"/>
            </a:endParaRPr>
          </a:p>
          <a:p>
            <a:pPr marL="457200" lvl="0" indent="-457200">
              <a:buFont typeface="Wingdings" panose="05000000000000000000" pitchFamily="2" charset="2"/>
              <a:buChar char="v"/>
            </a:pPr>
            <a:r>
              <a:rPr lang="en-US" sz="3000" dirty="0">
                <a:latin typeface="Calibri"/>
                <a:ea typeface="Calibri"/>
                <a:cs typeface="Calibri"/>
                <a:sym typeface="Calibri"/>
              </a:rPr>
              <a:t>Fall observations suggested that data systems in place might make it challenging for teachers to identify LTEL students.</a:t>
            </a:r>
          </a:p>
          <a:p>
            <a:pPr lvl="0"/>
            <a:endParaRPr lang="en-US" sz="3000" dirty="0">
              <a:latin typeface="Calibri"/>
              <a:ea typeface="Calibri"/>
              <a:cs typeface="Calibri"/>
              <a:sym typeface="Calibri"/>
            </a:endParaRPr>
          </a:p>
          <a:p>
            <a:pPr marL="457200" lvl="0" indent="-457200">
              <a:buFont typeface="Wingdings" panose="05000000000000000000" pitchFamily="2" charset="2"/>
              <a:buChar char="v"/>
            </a:pPr>
            <a:r>
              <a:rPr lang="en-US" sz="3000" dirty="0">
                <a:latin typeface="Calibri"/>
                <a:ea typeface="Calibri"/>
                <a:cs typeface="Calibri"/>
                <a:sym typeface="Calibri"/>
              </a:rPr>
              <a:t>In the spring, case study students were observed in all their content classes over a 2-day period during the last two weeks of school.</a:t>
            </a:r>
          </a:p>
          <a:p>
            <a:pPr marL="0" lvl="0" indent="0" algn="l" rtl="0">
              <a:spcBef>
                <a:spcPts val="0"/>
              </a:spcBef>
              <a:spcAft>
                <a:spcPts val="0"/>
              </a:spcAft>
              <a:buNone/>
            </a:pPr>
            <a:endParaRPr sz="3000" dirty="0">
              <a:latin typeface="Calibri"/>
              <a:ea typeface="Calibri"/>
              <a:cs typeface="Calibri"/>
              <a:sym typeface="Calibri"/>
            </a:endParaRPr>
          </a:p>
          <a:p>
            <a:pPr marL="0" lvl="0" indent="0" algn="l" rtl="0">
              <a:lnSpc>
                <a:spcPct val="115000"/>
              </a:lnSpc>
              <a:spcBef>
                <a:spcPts val="600"/>
              </a:spcBef>
              <a:spcAft>
                <a:spcPts val="0"/>
              </a:spcAft>
              <a:buNone/>
            </a:pPr>
            <a:endParaRPr sz="1800" b="1" dirty="0">
              <a:solidFill>
                <a:schemeClr val="dk1"/>
              </a:solidFill>
              <a:latin typeface="Calibri"/>
              <a:ea typeface="Calibri"/>
              <a:cs typeface="Calibri"/>
              <a:sym typeface="Calibri"/>
            </a:endParaRPr>
          </a:p>
          <a:p>
            <a:pPr marL="0" lvl="0" indent="0" algn="l" rtl="0">
              <a:lnSpc>
                <a:spcPct val="115000"/>
              </a:lnSpc>
              <a:spcBef>
                <a:spcPts val="1200"/>
              </a:spcBef>
              <a:spcAft>
                <a:spcPts val="0"/>
              </a:spcAft>
              <a:buNone/>
            </a:pPr>
            <a:endParaRPr sz="1800" b="1" dirty="0">
              <a:solidFill>
                <a:schemeClr val="dk1"/>
              </a:solidFill>
              <a:latin typeface="Calibri"/>
              <a:ea typeface="Calibri"/>
              <a:cs typeface="Calibri"/>
              <a:sym typeface="Calibri"/>
            </a:endParaRPr>
          </a:p>
          <a:p>
            <a:pPr marL="0" lvl="0" indent="0" algn="l" rtl="0">
              <a:lnSpc>
                <a:spcPct val="115000"/>
              </a:lnSpc>
              <a:spcBef>
                <a:spcPts val="1200"/>
              </a:spcBef>
              <a:spcAft>
                <a:spcPts val="0"/>
              </a:spcAft>
              <a:buNone/>
            </a:pPr>
            <a:endParaRPr sz="2200" b="1" dirty="0">
              <a:solidFill>
                <a:schemeClr val="dk1"/>
              </a:solidFill>
              <a:latin typeface="Calibri"/>
              <a:ea typeface="Calibri"/>
              <a:cs typeface="Calibri"/>
              <a:sym typeface="Calibri"/>
            </a:endParaRPr>
          </a:p>
          <a:p>
            <a:pPr marL="0" lvl="0" indent="0" algn="l" rtl="0">
              <a:lnSpc>
                <a:spcPct val="115000"/>
              </a:lnSpc>
              <a:spcBef>
                <a:spcPts val="1200"/>
              </a:spcBef>
              <a:spcAft>
                <a:spcPts val="0"/>
              </a:spcAft>
              <a:buNone/>
            </a:pPr>
            <a:endParaRPr sz="1800" dirty="0">
              <a:solidFill>
                <a:schemeClr val="dk1"/>
              </a:solidFill>
              <a:latin typeface="Calibri"/>
              <a:ea typeface="Calibri"/>
              <a:cs typeface="Calibri"/>
              <a:sym typeface="Calibri"/>
            </a:endParaRPr>
          </a:p>
          <a:p>
            <a:pPr marL="0" lvl="0" indent="0" algn="l" rtl="0">
              <a:spcBef>
                <a:spcPts val="1200"/>
              </a:spcBef>
              <a:spcAft>
                <a:spcPts val="0"/>
              </a:spcAft>
              <a:buNone/>
            </a:pPr>
            <a:endParaRPr sz="3000" dirty="0">
              <a:latin typeface="Calibri"/>
              <a:ea typeface="Calibri"/>
              <a:cs typeface="Calibri"/>
              <a:sym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08"/>
        <p:cNvGrpSpPr/>
        <p:nvPr/>
      </p:nvGrpSpPr>
      <p:grpSpPr>
        <a:xfrm>
          <a:off x="0" y="0"/>
          <a:ext cx="0" cy="0"/>
          <a:chOff x="0" y="0"/>
          <a:chExt cx="0" cy="0"/>
        </a:xfrm>
      </p:grpSpPr>
      <p:sp>
        <p:nvSpPr>
          <p:cNvPr id="209" name="Google Shape;209;p26"/>
          <p:cNvSpPr>
            <a:spLocks noGrp="1"/>
          </p:cNvSpPr>
          <p:nvPr>
            <p:ph type="title"/>
          </p:nvPr>
        </p:nvSpPr>
        <p:spPr>
          <a:xfrm>
            <a:off x="238125" y="343200"/>
            <a:ext cx="2743200" cy="2156400"/>
          </a:xfrm>
          <a:prstGeom prst="ellipse">
            <a:avLst/>
          </a:prstGeom>
          <a:solidFill>
            <a:srgbClr val="757070"/>
          </a:solidFill>
          <a:ln w="174625" cap="flat" cmpd="thinThick">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2520"/>
              <a:buFont typeface="Calibri"/>
              <a:buNone/>
            </a:pPr>
            <a:br>
              <a:rPr lang="en-US" sz="2520">
                <a:solidFill>
                  <a:schemeClr val="lt1"/>
                </a:solidFill>
              </a:rPr>
            </a:br>
            <a:r>
              <a:rPr lang="en-US" sz="2520">
                <a:solidFill>
                  <a:schemeClr val="lt1"/>
                </a:solidFill>
              </a:rPr>
              <a:t>Classroom Observations</a:t>
            </a:r>
            <a:br>
              <a:rPr lang="en-US" sz="2520">
                <a:solidFill>
                  <a:schemeClr val="lt1"/>
                </a:solidFill>
              </a:rPr>
            </a:br>
            <a:endParaRPr sz="2520">
              <a:solidFill>
                <a:schemeClr val="lt1"/>
              </a:solidFill>
            </a:endParaRPr>
          </a:p>
        </p:txBody>
      </p:sp>
      <p:sp>
        <p:nvSpPr>
          <p:cNvPr id="210" name="Google Shape;210;p26"/>
          <p:cNvSpPr txBox="1">
            <a:spLocks noGrp="1"/>
          </p:cNvSpPr>
          <p:nvPr>
            <p:ph type="ftr" idx="11"/>
          </p:nvPr>
        </p:nvSpPr>
        <p:spPr>
          <a:xfrm>
            <a:off x="238125" y="6354762"/>
            <a:ext cx="4376700" cy="3651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a:t>Stanford-Sequoia 3-D Project Update Fall 2019 Meeting</a:t>
            </a:r>
            <a:endParaRPr/>
          </a:p>
        </p:txBody>
      </p:sp>
      <p:sp>
        <p:nvSpPr>
          <p:cNvPr id="211" name="Google Shape;211;p26"/>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11</a:t>
            </a:fld>
            <a:endParaRPr/>
          </a:p>
        </p:txBody>
      </p:sp>
      <p:sp>
        <p:nvSpPr>
          <p:cNvPr id="212" name="Google Shape;212;p26"/>
          <p:cNvSpPr txBox="1"/>
          <p:nvPr/>
        </p:nvSpPr>
        <p:spPr>
          <a:xfrm>
            <a:off x="3104950" y="583350"/>
            <a:ext cx="8784300" cy="5691300"/>
          </a:xfrm>
          <a:prstGeom prst="rect">
            <a:avLst/>
          </a:prstGeom>
          <a:noFill/>
          <a:ln>
            <a:noFill/>
          </a:ln>
        </p:spPr>
        <p:txBody>
          <a:bodyPr spcFirstLastPara="1" wrap="square" lIns="91425" tIns="91425" rIns="91425" bIns="91425" anchor="t" anchorCtr="0">
            <a:noAutofit/>
          </a:bodyPr>
          <a:lstStyle/>
          <a:p>
            <a:pPr lvl="0"/>
            <a:r>
              <a:rPr lang="en-US" sz="2900" dirty="0">
                <a:latin typeface="Calibri"/>
                <a:ea typeface="Calibri"/>
                <a:cs typeface="Calibri"/>
                <a:sym typeface="Calibri"/>
              </a:rPr>
              <a:t>Spring observations focused on:</a:t>
            </a:r>
          </a:p>
          <a:p>
            <a:pPr marL="457200" lvl="0" indent="-457200">
              <a:buFont typeface="Wingdings" panose="05000000000000000000" pitchFamily="2" charset="2"/>
              <a:buChar char="v"/>
            </a:pPr>
            <a:r>
              <a:rPr lang="en-US" sz="2900" b="1" dirty="0">
                <a:latin typeface="Calibri"/>
                <a:ea typeface="Calibri"/>
                <a:cs typeface="Calibri"/>
                <a:sym typeface="Calibri"/>
              </a:rPr>
              <a:t>The student identified as an LTEL </a:t>
            </a:r>
            <a:r>
              <a:rPr lang="en-US" sz="2900" dirty="0">
                <a:latin typeface="Calibri"/>
                <a:ea typeface="Calibri"/>
                <a:cs typeface="Calibri"/>
                <a:sym typeface="Calibri"/>
              </a:rPr>
              <a:t>(who is around them, who are they grouped with)</a:t>
            </a:r>
          </a:p>
          <a:p>
            <a:pPr marL="457200" lvl="0" indent="-457200">
              <a:buFont typeface="Wingdings" panose="05000000000000000000" pitchFamily="2" charset="2"/>
              <a:buChar char="v"/>
            </a:pPr>
            <a:r>
              <a:rPr lang="en-US" sz="2900" b="1" dirty="0">
                <a:latin typeface="Calibri"/>
                <a:ea typeface="Calibri"/>
                <a:cs typeface="Calibri"/>
                <a:sym typeface="Calibri"/>
              </a:rPr>
              <a:t>The LTEL student's behavior </a:t>
            </a:r>
            <a:r>
              <a:rPr lang="en-US" sz="2900" dirty="0">
                <a:latin typeface="Calibri"/>
                <a:ea typeface="Calibri"/>
                <a:cs typeface="Calibri"/>
                <a:sym typeface="Calibri"/>
              </a:rPr>
              <a:t>(demeanor, participation in the class, body language, interaction with peers, the teacher, and required materials</a:t>
            </a:r>
          </a:p>
          <a:p>
            <a:pPr marL="457200" lvl="0" indent="-457200">
              <a:buFont typeface="Wingdings" panose="05000000000000000000" pitchFamily="2" charset="2"/>
              <a:buChar char="v"/>
            </a:pPr>
            <a:r>
              <a:rPr lang="en-US" sz="2900" b="1" dirty="0">
                <a:latin typeface="Calibri"/>
                <a:ea typeface="Calibri"/>
                <a:cs typeface="Calibri"/>
                <a:sym typeface="Calibri"/>
              </a:rPr>
              <a:t>Focus of class </a:t>
            </a:r>
            <a:r>
              <a:rPr lang="en-US" sz="2900" dirty="0">
                <a:latin typeface="Calibri"/>
                <a:ea typeface="Calibri"/>
                <a:cs typeface="Calibri"/>
                <a:sym typeface="Calibri"/>
              </a:rPr>
              <a:t>(topic covered)</a:t>
            </a:r>
          </a:p>
          <a:p>
            <a:pPr marL="457200" lvl="0" indent="-457200">
              <a:buFont typeface="Wingdings" panose="05000000000000000000" pitchFamily="2" charset="2"/>
              <a:buChar char="v"/>
            </a:pPr>
            <a:r>
              <a:rPr lang="en-US" sz="2900" b="1" dirty="0">
                <a:latin typeface="Calibri"/>
                <a:ea typeface="Calibri"/>
                <a:cs typeface="Calibri"/>
                <a:sym typeface="Calibri"/>
              </a:rPr>
              <a:t>Classroom activities </a:t>
            </a:r>
            <a:r>
              <a:rPr lang="en-US" sz="2900" dirty="0">
                <a:latin typeface="Calibri"/>
                <a:ea typeface="Calibri"/>
                <a:cs typeface="Calibri"/>
                <a:sym typeface="Calibri"/>
              </a:rPr>
              <a:t>(what the teacher is doing, what students are expected to do, and what students actually do)</a:t>
            </a:r>
          </a:p>
          <a:p>
            <a:pPr marL="457200" lvl="0" indent="-457200">
              <a:buFont typeface="Wingdings" panose="05000000000000000000" pitchFamily="2" charset="2"/>
              <a:buChar char="v"/>
            </a:pPr>
            <a:r>
              <a:rPr lang="en-US" sz="2900" b="1" dirty="0">
                <a:latin typeface="Calibri"/>
                <a:ea typeface="Calibri"/>
                <a:cs typeface="Calibri"/>
                <a:sym typeface="Calibri"/>
              </a:rPr>
              <a:t>English language demands </a:t>
            </a:r>
            <a:r>
              <a:rPr lang="en-US" sz="2900" dirty="0">
                <a:latin typeface="Calibri"/>
                <a:ea typeface="Calibri"/>
                <a:cs typeface="Calibri"/>
                <a:sym typeface="Calibri"/>
              </a:rPr>
              <a:t>(made by class materials, activities, levels of discourse, forms of interaction and participation </a:t>
            </a:r>
          </a:p>
        </p:txBody>
      </p:sp>
    </p:spTree>
    <p:extLst>
      <p:ext uri="{BB962C8B-B14F-4D97-AF65-F5344CB8AC3E}">
        <p14:creationId xmlns:p14="http://schemas.microsoft.com/office/powerpoint/2010/main" val="9966507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08"/>
        <p:cNvGrpSpPr/>
        <p:nvPr/>
      </p:nvGrpSpPr>
      <p:grpSpPr>
        <a:xfrm>
          <a:off x="0" y="0"/>
          <a:ext cx="0" cy="0"/>
          <a:chOff x="0" y="0"/>
          <a:chExt cx="0" cy="0"/>
        </a:xfrm>
      </p:grpSpPr>
      <p:sp>
        <p:nvSpPr>
          <p:cNvPr id="209" name="Google Shape;209;p26"/>
          <p:cNvSpPr>
            <a:spLocks noGrp="1"/>
          </p:cNvSpPr>
          <p:nvPr>
            <p:ph type="title"/>
          </p:nvPr>
        </p:nvSpPr>
        <p:spPr>
          <a:xfrm>
            <a:off x="238125" y="343200"/>
            <a:ext cx="2743200" cy="2156400"/>
          </a:xfrm>
          <a:prstGeom prst="ellipse">
            <a:avLst/>
          </a:prstGeom>
          <a:solidFill>
            <a:srgbClr val="757070"/>
          </a:solidFill>
          <a:ln w="174625" cap="flat" cmpd="thinThick">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2520"/>
              <a:buFont typeface="Calibri"/>
              <a:buNone/>
            </a:pPr>
            <a:br>
              <a:rPr lang="en-US" sz="2520">
                <a:solidFill>
                  <a:schemeClr val="lt1"/>
                </a:solidFill>
              </a:rPr>
            </a:br>
            <a:r>
              <a:rPr lang="en-US" sz="2520">
                <a:solidFill>
                  <a:schemeClr val="lt1"/>
                </a:solidFill>
              </a:rPr>
              <a:t>Classroom Observations</a:t>
            </a:r>
            <a:br>
              <a:rPr lang="en-US" sz="2520">
                <a:solidFill>
                  <a:schemeClr val="lt1"/>
                </a:solidFill>
              </a:rPr>
            </a:br>
            <a:endParaRPr sz="2520">
              <a:solidFill>
                <a:schemeClr val="lt1"/>
              </a:solidFill>
            </a:endParaRPr>
          </a:p>
        </p:txBody>
      </p:sp>
      <p:sp>
        <p:nvSpPr>
          <p:cNvPr id="210" name="Google Shape;210;p26"/>
          <p:cNvSpPr txBox="1">
            <a:spLocks noGrp="1"/>
          </p:cNvSpPr>
          <p:nvPr>
            <p:ph type="ftr" idx="11"/>
          </p:nvPr>
        </p:nvSpPr>
        <p:spPr>
          <a:xfrm>
            <a:off x="238125" y="6354762"/>
            <a:ext cx="4376700" cy="3651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a:t>Stanford-Sequoia 3-D Project Update Fall 2019 Meeting</a:t>
            </a:r>
            <a:endParaRPr/>
          </a:p>
        </p:txBody>
      </p:sp>
      <p:sp>
        <p:nvSpPr>
          <p:cNvPr id="211" name="Google Shape;211;p26"/>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12</a:t>
            </a:fld>
            <a:endParaRPr/>
          </a:p>
        </p:txBody>
      </p:sp>
      <p:sp>
        <p:nvSpPr>
          <p:cNvPr id="212" name="Google Shape;212;p26"/>
          <p:cNvSpPr txBox="1"/>
          <p:nvPr/>
        </p:nvSpPr>
        <p:spPr>
          <a:xfrm>
            <a:off x="3184462" y="253939"/>
            <a:ext cx="8952635" cy="5691300"/>
          </a:xfrm>
          <a:prstGeom prst="rect">
            <a:avLst/>
          </a:prstGeom>
          <a:noFill/>
          <a:ln>
            <a:noFill/>
          </a:ln>
        </p:spPr>
        <p:txBody>
          <a:bodyPr spcFirstLastPara="1" wrap="square" lIns="91425" tIns="91425" rIns="91425" bIns="91425" anchor="t" anchorCtr="0">
            <a:noAutofit/>
          </a:bodyPr>
          <a:lstStyle/>
          <a:p>
            <a:pPr lvl="0" algn="ctr"/>
            <a:r>
              <a:rPr lang="en-US" sz="2900" dirty="0">
                <a:latin typeface="Calibri"/>
                <a:ea typeface="Calibri"/>
                <a:cs typeface="Calibri"/>
                <a:sym typeface="Calibri"/>
              </a:rPr>
              <a:t>Preliminary Conclusions:</a:t>
            </a:r>
          </a:p>
          <a:p>
            <a:r>
              <a:rPr lang="en-US" sz="2400" b="1" dirty="0">
                <a:latin typeface="Calibri" panose="020F0502020204030204" pitchFamily="34" charset="0"/>
                <a:cs typeface="Calibri" panose="020F0502020204030204" pitchFamily="34" charset="0"/>
              </a:rPr>
              <a:t>Class membership and interactions</a:t>
            </a:r>
            <a:r>
              <a:rPr lang="en-US" sz="2400" dirty="0">
                <a:latin typeface="Calibri" panose="020F0502020204030204" pitchFamily="34" charset="0"/>
                <a:cs typeface="Calibri" panose="020F0502020204030204" pitchFamily="34" charset="0"/>
              </a:rPr>
              <a:t> </a:t>
            </a:r>
          </a:p>
          <a:p>
            <a:pPr marL="342900" indent="-342900">
              <a:buFont typeface="Wingdings" panose="05000000000000000000" pitchFamily="2" charset="2"/>
              <a:buChar char="v"/>
            </a:pPr>
            <a:r>
              <a:rPr lang="en-US" sz="2400" dirty="0">
                <a:latin typeface="Calibri" panose="020F0502020204030204" pitchFamily="34" charset="0"/>
                <a:cs typeface="Calibri" panose="020F0502020204030204" pitchFamily="34" charset="0"/>
              </a:rPr>
              <a:t>At both schools, focal students appear to be grouped with the same students throughout the day</a:t>
            </a:r>
          </a:p>
          <a:p>
            <a:pPr marL="342900" indent="-342900">
              <a:buFont typeface="Wingdings" panose="05000000000000000000" pitchFamily="2" charset="2"/>
              <a:buChar char="v"/>
            </a:pPr>
            <a:r>
              <a:rPr lang="en-US" sz="2400" dirty="0">
                <a:latin typeface="Calibri" panose="020F0502020204030204" pitchFamily="34" charset="0"/>
                <a:cs typeface="Calibri" panose="020F0502020204030204" pitchFamily="34" charset="0"/>
              </a:rPr>
              <a:t>Class membership in ELA and mathematics support classes was primarily Latinx, but also included other students of color </a:t>
            </a:r>
          </a:p>
          <a:p>
            <a:pPr marL="342900" indent="-342900">
              <a:buFont typeface="Wingdings" panose="05000000000000000000" pitchFamily="2" charset="2"/>
              <a:buChar char="v"/>
            </a:pPr>
            <a:r>
              <a:rPr lang="en-US" sz="2400" dirty="0">
                <a:latin typeface="Calibri" panose="020F0502020204030204" pitchFamily="34" charset="0"/>
                <a:cs typeface="Calibri" panose="020F0502020204030204" pitchFamily="34" charset="0"/>
              </a:rPr>
              <a:t>In other classes (biology, geometry, and world history) enrollment included a small number of white and Asian students</a:t>
            </a:r>
          </a:p>
          <a:p>
            <a:r>
              <a:rPr lang="en-US" sz="2400" b="1" dirty="0">
                <a:latin typeface="Calibri" panose="020F0502020204030204" pitchFamily="34" charset="0"/>
                <a:cs typeface="Calibri" panose="020F0502020204030204" pitchFamily="34" charset="0"/>
              </a:rPr>
              <a:t>Language</a:t>
            </a:r>
            <a:endParaRPr lang="en-US" sz="2400" dirty="0">
              <a:latin typeface="Calibri" panose="020F0502020204030204" pitchFamily="34" charset="0"/>
              <a:cs typeface="Calibri" panose="020F0502020204030204" pitchFamily="34" charset="0"/>
            </a:endParaRPr>
          </a:p>
          <a:p>
            <a:pPr marL="342900" indent="-342900">
              <a:buFont typeface="Wingdings" panose="05000000000000000000" pitchFamily="2" charset="2"/>
              <a:buChar char="v"/>
            </a:pPr>
            <a:r>
              <a:rPr lang="en-US" sz="2400" dirty="0">
                <a:latin typeface="Calibri" panose="020F0502020204030204" pitchFamily="34" charset="0"/>
                <a:cs typeface="Calibri" panose="020F0502020204030204" pitchFamily="34" charset="0"/>
              </a:rPr>
              <a:t>Class materials, class activities, and forms of interaction and participation assumed that students could understand rapid, fluent English in various contexts, and could communicate with the teacher and peers in small-group and full-class discussions</a:t>
            </a:r>
          </a:p>
          <a:p>
            <a:pPr marL="342900" indent="-342900">
              <a:buFont typeface="Wingdings" panose="05000000000000000000" pitchFamily="2" charset="2"/>
              <a:buChar char="v"/>
            </a:pPr>
            <a:r>
              <a:rPr lang="en-US" sz="2400" dirty="0">
                <a:latin typeface="Calibri" panose="020F0502020204030204" pitchFamily="34" charset="0"/>
                <a:cs typeface="Calibri" panose="020F0502020204030204" pitchFamily="34" charset="0"/>
              </a:rPr>
              <a:t>It was also assumed that students could read and understand class materials and complete written assignments.</a:t>
            </a:r>
          </a:p>
          <a:p>
            <a:pPr lvl="0"/>
            <a:endParaRPr lang="en-US" sz="2900" dirty="0">
              <a:latin typeface="Calibri"/>
              <a:ea typeface="Calibri"/>
              <a:cs typeface="Calibri"/>
              <a:sym typeface="Calibri"/>
            </a:endParaRPr>
          </a:p>
        </p:txBody>
      </p:sp>
    </p:spTree>
    <p:extLst>
      <p:ext uri="{BB962C8B-B14F-4D97-AF65-F5344CB8AC3E}">
        <p14:creationId xmlns:p14="http://schemas.microsoft.com/office/powerpoint/2010/main" val="19872466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43"/>
        <p:cNvGrpSpPr/>
        <p:nvPr/>
      </p:nvGrpSpPr>
      <p:grpSpPr>
        <a:xfrm>
          <a:off x="0" y="0"/>
          <a:ext cx="0" cy="0"/>
          <a:chOff x="0" y="0"/>
          <a:chExt cx="0" cy="0"/>
        </a:xfrm>
      </p:grpSpPr>
      <p:sp>
        <p:nvSpPr>
          <p:cNvPr id="244" name="Google Shape;244;p30"/>
          <p:cNvSpPr>
            <a:spLocks noGrp="1"/>
          </p:cNvSpPr>
          <p:nvPr>
            <p:ph type="title"/>
          </p:nvPr>
        </p:nvSpPr>
        <p:spPr>
          <a:xfrm>
            <a:off x="398575" y="290950"/>
            <a:ext cx="2743200" cy="2400300"/>
          </a:xfrm>
          <a:prstGeom prst="ellipse">
            <a:avLst/>
          </a:prstGeom>
          <a:solidFill>
            <a:srgbClr val="757070"/>
          </a:solidFill>
          <a:ln w="174625" cap="flat" cmpd="thinThick">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2520"/>
              <a:buFont typeface="Calibri"/>
              <a:buNone/>
            </a:pPr>
            <a:endParaRPr sz="2520">
              <a:solidFill>
                <a:schemeClr val="lt1"/>
              </a:solidFill>
            </a:endParaRPr>
          </a:p>
          <a:p>
            <a:pPr marL="0" lvl="0" indent="0" algn="ctr" rtl="0">
              <a:lnSpc>
                <a:spcPct val="90000"/>
              </a:lnSpc>
              <a:spcBef>
                <a:spcPts val="0"/>
              </a:spcBef>
              <a:spcAft>
                <a:spcPts val="0"/>
              </a:spcAft>
              <a:buClr>
                <a:schemeClr val="lt1"/>
              </a:buClr>
              <a:buSzPts val="2520"/>
              <a:buFont typeface="Calibri"/>
              <a:buNone/>
            </a:pPr>
            <a:r>
              <a:rPr lang="en-US" sz="2520">
                <a:solidFill>
                  <a:schemeClr val="lt1"/>
                </a:solidFill>
              </a:rPr>
              <a:t>Math Course Offerings</a:t>
            </a:r>
            <a:br>
              <a:rPr lang="en-US" sz="2520">
                <a:solidFill>
                  <a:schemeClr val="lt1"/>
                </a:solidFill>
              </a:rPr>
            </a:br>
            <a:endParaRPr sz="2520">
              <a:solidFill>
                <a:schemeClr val="lt1"/>
              </a:solidFill>
            </a:endParaRPr>
          </a:p>
        </p:txBody>
      </p:sp>
      <p:sp>
        <p:nvSpPr>
          <p:cNvPr id="245" name="Google Shape;245;p30"/>
          <p:cNvSpPr txBox="1"/>
          <p:nvPr/>
        </p:nvSpPr>
        <p:spPr>
          <a:xfrm>
            <a:off x="3188800" y="747325"/>
            <a:ext cx="8680200" cy="3108600"/>
          </a:xfrm>
          <a:prstGeom prst="rect">
            <a:avLst/>
          </a:prstGeom>
          <a:noFill/>
          <a:ln>
            <a:noFill/>
          </a:ln>
        </p:spPr>
        <p:txBody>
          <a:bodyPr spcFirstLastPara="1" wrap="square" lIns="91425" tIns="45700" rIns="91425" bIns="45700" anchor="t" anchorCtr="0">
            <a:noAutofit/>
          </a:bodyPr>
          <a:lstStyle/>
          <a:p>
            <a:pPr marL="0" lvl="0" indent="0" algn="l" rtl="0">
              <a:spcBef>
                <a:spcPts val="600"/>
              </a:spcBef>
              <a:spcAft>
                <a:spcPts val="0"/>
              </a:spcAft>
              <a:buSzPts val="1100"/>
              <a:buNone/>
            </a:pPr>
            <a:endParaRPr sz="1800">
              <a:solidFill>
                <a:schemeClr val="dk1"/>
              </a:solidFill>
              <a:latin typeface="Calibri"/>
              <a:ea typeface="Calibri"/>
              <a:cs typeface="Calibri"/>
              <a:sym typeface="Calibri"/>
            </a:endParaRPr>
          </a:p>
          <a:p>
            <a:pPr marL="0" lvl="0" indent="0" algn="l" rtl="0">
              <a:spcBef>
                <a:spcPts val="600"/>
              </a:spcBef>
              <a:spcAft>
                <a:spcPts val="0"/>
              </a:spcAft>
              <a:buClr>
                <a:schemeClr val="dk1"/>
              </a:buClr>
              <a:buSzPts val="1100"/>
              <a:buFont typeface="Arial"/>
              <a:buNone/>
            </a:pPr>
            <a:endParaRPr sz="1800">
              <a:solidFill>
                <a:schemeClr val="dk1"/>
              </a:solidFill>
              <a:latin typeface="Calibri"/>
              <a:ea typeface="Calibri"/>
              <a:cs typeface="Calibri"/>
              <a:sym typeface="Calibri"/>
            </a:endParaRPr>
          </a:p>
        </p:txBody>
      </p:sp>
      <p:sp>
        <p:nvSpPr>
          <p:cNvPr id="246" name="Google Shape;246;p30"/>
          <p:cNvSpPr txBox="1">
            <a:spLocks noGrp="1"/>
          </p:cNvSpPr>
          <p:nvPr>
            <p:ph type="ftr" idx="11"/>
          </p:nvPr>
        </p:nvSpPr>
        <p:spPr>
          <a:xfrm>
            <a:off x="238125" y="6354762"/>
            <a:ext cx="4376700" cy="3651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a:t>Stanford-Sequoia 3-D Project Update Fall 2019 Meeting</a:t>
            </a:r>
            <a:endParaRPr/>
          </a:p>
        </p:txBody>
      </p:sp>
      <p:sp>
        <p:nvSpPr>
          <p:cNvPr id="247" name="Google Shape;247;p30"/>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13</a:t>
            </a:fld>
            <a:endParaRPr/>
          </a:p>
        </p:txBody>
      </p:sp>
      <p:sp>
        <p:nvSpPr>
          <p:cNvPr id="248" name="Google Shape;248;p30"/>
          <p:cNvSpPr txBox="1"/>
          <p:nvPr/>
        </p:nvSpPr>
        <p:spPr>
          <a:xfrm>
            <a:off x="3759575" y="5094600"/>
            <a:ext cx="7376100" cy="10464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400" b="1">
                <a:latin typeface="Calibri"/>
                <a:ea typeface="Calibri"/>
                <a:cs typeface="Calibri"/>
                <a:sym typeface="Calibri"/>
              </a:rPr>
              <a:t>Mathematics Courses Offered at the Sequoia Union High School District (SUHSD)</a:t>
            </a:r>
            <a:endParaRPr sz="2400" b="1">
              <a:latin typeface="Calibri"/>
              <a:ea typeface="Calibri"/>
              <a:cs typeface="Calibri"/>
              <a:sym typeface="Calibri"/>
            </a:endParaRPr>
          </a:p>
        </p:txBody>
      </p:sp>
      <p:pic>
        <p:nvPicPr>
          <p:cNvPr id="249" name="Google Shape;249;p30"/>
          <p:cNvPicPr preferRelativeResize="0"/>
          <p:nvPr/>
        </p:nvPicPr>
        <p:blipFill>
          <a:blip r:embed="rId3">
            <a:alphaModFix/>
          </a:blip>
          <a:stretch>
            <a:fillRect/>
          </a:stretch>
        </p:blipFill>
        <p:spPr>
          <a:xfrm>
            <a:off x="3759575" y="565325"/>
            <a:ext cx="7741441" cy="4529275"/>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96"/>
        <p:cNvGrpSpPr/>
        <p:nvPr/>
      </p:nvGrpSpPr>
      <p:grpSpPr>
        <a:xfrm>
          <a:off x="0" y="0"/>
          <a:ext cx="0" cy="0"/>
          <a:chOff x="0" y="0"/>
          <a:chExt cx="0" cy="0"/>
        </a:xfrm>
      </p:grpSpPr>
      <p:sp>
        <p:nvSpPr>
          <p:cNvPr id="297" name="Google Shape;297;p34"/>
          <p:cNvSpPr>
            <a:spLocks noGrp="1"/>
          </p:cNvSpPr>
          <p:nvPr>
            <p:ph type="title"/>
          </p:nvPr>
        </p:nvSpPr>
        <p:spPr>
          <a:xfrm>
            <a:off x="508000" y="211631"/>
            <a:ext cx="2068285" cy="1741714"/>
          </a:xfrm>
          <a:prstGeom prst="ellipse">
            <a:avLst/>
          </a:prstGeom>
          <a:solidFill>
            <a:srgbClr val="757070"/>
          </a:solidFill>
          <a:ln w="174625" cap="flat" cmpd="thinThick">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2520"/>
              <a:buFont typeface="Calibri"/>
              <a:buNone/>
            </a:pPr>
            <a:endParaRPr sz="2520" dirty="0">
              <a:solidFill>
                <a:schemeClr val="lt1"/>
              </a:solidFill>
            </a:endParaRPr>
          </a:p>
          <a:p>
            <a:pPr marL="0" lvl="0" indent="0" algn="ctr" rtl="0">
              <a:lnSpc>
                <a:spcPct val="90000"/>
              </a:lnSpc>
              <a:spcBef>
                <a:spcPts val="0"/>
              </a:spcBef>
              <a:spcAft>
                <a:spcPts val="0"/>
              </a:spcAft>
              <a:buClr>
                <a:schemeClr val="lt1"/>
              </a:buClr>
              <a:buSzPts val="2520"/>
              <a:buFont typeface="Calibri"/>
              <a:buNone/>
            </a:pPr>
            <a:r>
              <a:rPr lang="en-US" sz="2520" dirty="0">
                <a:solidFill>
                  <a:schemeClr val="lt1"/>
                </a:solidFill>
              </a:rPr>
              <a:t>Math Pathways</a:t>
            </a:r>
            <a:br>
              <a:rPr lang="en-US" sz="2520" dirty="0">
                <a:solidFill>
                  <a:schemeClr val="lt1"/>
                </a:solidFill>
              </a:rPr>
            </a:br>
            <a:endParaRPr sz="2520" dirty="0">
              <a:solidFill>
                <a:schemeClr val="lt1"/>
              </a:solidFill>
            </a:endParaRPr>
          </a:p>
        </p:txBody>
      </p:sp>
      <p:pic>
        <p:nvPicPr>
          <p:cNvPr id="4" name="Picture 3">
            <a:extLst>
              <a:ext uri="{FF2B5EF4-FFF2-40B4-BE49-F238E27FC236}">
                <a16:creationId xmlns:a16="http://schemas.microsoft.com/office/drawing/2014/main" id="{E34E20CC-5768-4C8E-AE76-1EC652D514E9}"/>
              </a:ext>
            </a:extLst>
          </p:cNvPr>
          <p:cNvPicPr>
            <a:picLocks noChangeAspect="1"/>
          </p:cNvPicPr>
          <p:nvPr/>
        </p:nvPicPr>
        <p:blipFill>
          <a:blip r:embed="rId3"/>
          <a:stretch>
            <a:fillRect/>
          </a:stretch>
        </p:blipFill>
        <p:spPr>
          <a:xfrm>
            <a:off x="2917371" y="93182"/>
            <a:ext cx="4370614" cy="4069767"/>
          </a:xfrm>
          <a:prstGeom prst="rect">
            <a:avLst/>
          </a:prstGeom>
        </p:spPr>
      </p:pic>
      <p:sp>
        <p:nvSpPr>
          <p:cNvPr id="299" name="Google Shape;299;p34"/>
          <p:cNvSpPr txBox="1">
            <a:spLocks noGrp="1"/>
          </p:cNvSpPr>
          <p:nvPr>
            <p:ph type="ftr" idx="11"/>
          </p:nvPr>
        </p:nvSpPr>
        <p:spPr>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a:t>Stanford-Sequoia 3-D Project Update Fall 2019 Meeting</a:t>
            </a:r>
            <a:endParaRPr/>
          </a:p>
        </p:txBody>
      </p:sp>
      <p:sp>
        <p:nvSpPr>
          <p:cNvPr id="300" name="Google Shape;300;p34"/>
          <p:cNvSpPr txBox="1">
            <a:spLocks noGrp="1"/>
          </p:cNvSpPr>
          <p:nvPr>
            <p:ph type="sldNum" idx="12"/>
          </p:nvPr>
        </p:nvSpPr>
        <p:spPr>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14</a:t>
            </a:fld>
            <a:endParaRPr/>
          </a:p>
        </p:txBody>
      </p:sp>
      <p:sp>
        <p:nvSpPr>
          <p:cNvPr id="298" name="Google Shape;298;p34"/>
          <p:cNvSpPr txBox="1"/>
          <p:nvPr/>
        </p:nvSpPr>
        <p:spPr>
          <a:xfrm>
            <a:off x="508000" y="4338014"/>
            <a:ext cx="10980057" cy="1805700"/>
          </a:xfrm>
          <a:prstGeom prst="rect">
            <a:avLst/>
          </a:prstGeom>
          <a:noFill/>
          <a:ln>
            <a:noFill/>
          </a:ln>
        </p:spPr>
        <p:txBody>
          <a:bodyPr spcFirstLastPara="1" wrap="square" lIns="91425" tIns="45700" rIns="91425" bIns="45700" anchor="t" anchorCtr="0">
            <a:noAutofit/>
          </a:bodyPr>
          <a:lstStyle/>
          <a:p>
            <a:pPr marL="457200" lvl="0" indent="-381000" algn="l" rtl="0">
              <a:spcBef>
                <a:spcPts val="0"/>
              </a:spcBef>
              <a:spcAft>
                <a:spcPts val="0"/>
              </a:spcAft>
              <a:buClr>
                <a:schemeClr val="dk1"/>
              </a:buClr>
              <a:buSzPts val="2400"/>
              <a:buFont typeface="Calibri"/>
              <a:buChar char="❖"/>
            </a:pPr>
            <a:r>
              <a:rPr lang="en-US" sz="2000" b="1" dirty="0">
                <a:solidFill>
                  <a:schemeClr val="dk1"/>
                </a:solidFill>
                <a:latin typeface="Calibri"/>
                <a:ea typeface="Calibri"/>
                <a:cs typeface="Calibri"/>
                <a:sym typeface="Calibri"/>
              </a:rPr>
              <a:t>Across </a:t>
            </a:r>
            <a:r>
              <a:rPr lang="en-US" sz="2000" b="1" dirty="0" err="1">
                <a:solidFill>
                  <a:schemeClr val="dk1"/>
                </a:solidFill>
                <a:latin typeface="Calibri"/>
                <a:ea typeface="Calibri"/>
                <a:cs typeface="Calibri"/>
                <a:sym typeface="Calibri"/>
              </a:rPr>
              <a:t>SUSHD</a:t>
            </a:r>
            <a:r>
              <a:rPr lang="en-US" sz="2000" b="1" dirty="0">
                <a:solidFill>
                  <a:schemeClr val="dk1"/>
                </a:solidFill>
                <a:latin typeface="Calibri"/>
                <a:ea typeface="Calibri"/>
                <a:cs typeface="Calibri"/>
                <a:sym typeface="Calibri"/>
              </a:rPr>
              <a:t>, we identified 76 mathematics course pathways.</a:t>
            </a:r>
            <a:endParaRPr sz="2000" b="1" dirty="0">
              <a:solidFill>
                <a:schemeClr val="dk1"/>
              </a:solidFill>
              <a:latin typeface="Calibri"/>
              <a:ea typeface="Calibri"/>
              <a:cs typeface="Calibri"/>
              <a:sym typeface="Calibri"/>
            </a:endParaRPr>
          </a:p>
          <a:p>
            <a:pPr marL="457200" lvl="0" indent="-381000" algn="l" rtl="0">
              <a:spcBef>
                <a:spcPts val="0"/>
              </a:spcBef>
              <a:spcAft>
                <a:spcPts val="0"/>
              </a:spcAft>
              <a:buClr>
                <a:schemeClr val="dk1"/>
              </a:buClr>
              <a:buSzPts val="2400"/>
              <a:buFont typeface="Calibri"/>
              <a:buChar char="❖"/>
            </a:pPr>
            <a:r>
              <a:rPr lang="en-US" sz="2000" b="1" dirty="0">
                <a:solidFill>
                  <a:schemeClr val="dk1"/>
                </a:solidFill>
                <a:latin typeface="Calibri"/>
                <a:ea typeface="Calibri"/>
                <a:cs typeface="Calibri"/>
                <a:sym typeface="Calibri"/>
              </a:rPr>
              <a:t>Only a few of those course pathways may be accessible to </a:t>
            </a:r>
            <a:r>
              <a:rPr lang="en-US" sz="2000" b="1" dirty="0" err="1">
                <a:solidFill>
                  <a:schemeClr val="dk1"/>
                </a:solidFill>
                <a:latin typeface="Calibri"/>
                <a:ea typeface="Calibri"/>
                <a:cs typeface="Calibri"/>
                <a:sym typeface="Calibri"/>
              </a:rPr>
              <a:t>LTELs</a:t>
            </a:r>
            <a:r>
              <a:rPr lang="en-US" sz="2000" b="1" dirty="0">
                <a:solidFill>
                  <a:schemeClr val="dk1"/>
                </a:solidFill>
                <a:latin typeface="Calibri"/>
                <a:ea typeface="Calibri"/>
                <a:cs typeface="Calibri"/>
                <a:sym typeface="Calibri"/>
              </a:rPr>
              <a:t>.</a:t>
            </a:r>
            <a:endParaRPr sz="2000" b="1" dirty="0">
              <a:solidFill>
                <a:schemeClr val="dk1"/>
              </a:solidFill>
              <a:latin typeface="Calibri"/>
              <a:ea typeface="Calibri"/>
              <a:cs typeface="Calibri"/>
              <a:sym typeface="Calibri"/>
            </a:endParaRPr>
          </a:p>
          <a:p>
            <a:pPr marL="457200" lvl="0" indent="-381000" rtl="0">
              <a:spcBef>
                <a:spcPts val="0"/>
              </a:spcBef>
              <a:spcAft>
                <a:spcPts val="0"/>
              </a:spcAft>
              <a:buClr>
                <a:schemeClr val="dk1"/>
              </a:buClr>
              <a:buSzPts val="2400"/>
              <a:buFont typeface="Calibri"/>
              <a:buChar char="❖"/>
            </a:pPr>
            <a:r>
              <a:rPr lang="en-US" sz="2000" b="1" dirty="0">
                <a:solidFill>
                  <a:schemeClr val="dk1"/>
                </a:solidFill>
                <a:latin typeface="Calibri"/>
                <a:ea typeface="Calibri"/>
                <a:cs typeface="Calibri"/>
                <a:sym typeface="Calibri"/>
              </a:rPr>
              <a:t>Pathways accessible to LTELs may not include A-G advanced courses.</a:t>
            </a:r>
          </a:p>
          <a:p>
            <a:pPr marL="457200" lvl="0" indent="-381000" rtl="0">
              <a:spcBef>
                <a:spcPts val="0"/>
              </a:spcBef>
              <a:spcAft>
                <a:spcPts val="0"/>
              </a:spcAft>
              <a:buClr>
                <a:schemeClr val="dk1"/>
              </a:buClr>
              <a:buSzPts val="2400"/>
              <a:buFont typeface="Calibri"/>
              <a:buChar char="❖"/>
            </a:pPr>
            <a:r>
              <a:rPr lang="en-US" sz="2000" b="1" dirty="0">
                <a:solidFill>
                  <a:schemeClr val="dk1"/>
                </a:solidFill>
                <a:latin typeface="Calibri"/>
                <a:ea typeface="Calibri"/>
                <a:cs typeface="Calibri"/>
                <a:sym typeface="Calibri"/>
              </a:rPr>
              <a:t>Properly interpreting the information about available courses and their enrollment requirements may be challenging for parents with limited familiarity with the education system.</a:t>
            </a:r>
            <a:endParaRPr sz="2000" b="1" dirty="0">
              <a:solidFill>
                <a:schemeClr val="dk1"/>
              </a:solidFill>
              <a:latin typeface="Calibri"/>
              <a:ea typeface="Calibri"/>
              <a:cs typeface="Calibri"/>
              <a:sym typeface="Calibri"/>
            </a:endParaRPr>
          </a:p>
          <a:p>
            <a:pPr marL="0" lvl="0" indent="0" algn="l" rtl="0">
              <a:spcBef>
                <a:spcPts val="600"/>
              </a:spcBef>
              <a:spcAft>
                <a:spcPts val="0"/>
              </a:spcAft>
              <a:buSzPts val="1100"/>
              <a:buNone/>
            </a:pPr>
            <a:endParaRPr sz="1600" dirty="0">
              <a:solidFill>
                <a:schemeClr val="dk1"/>
              </a:solidFill>
              <a:latin typeface="Calibri"/>
              <a:ea typeface="Calibri"/>
              <a:cs typeface="Calibri"/>
              <a:sym typeface="Calibri"/>
            </a:endParaRPr>
          </a:p>
          <a:p>
            <a:pPr marL="0" lvl="0" indent="0" algn="l" rtl="0">
              <a:spcBef>
                <a:spcPts val="600"/>
              </a:spcBef>
              <a:spcAft>
                <a:spcPts val="0"/>
              </a:spcAft>
              <a:buClr>
                <a:schemeClr val="dk1"/>
              </a:buClr>
              <a:buSzPts val="1100"/>
              <a:buFont typeface="Arial"/>
              <a:buNone/>
            </a:pPr>
            <a:endParaRPr sz="1600" dirty="0">
              <a:solidFill>
                <a:schemeClr val="dk1"/>
              </a:solidFill>
              <a:latin typeface="Calibri"/>
              <a:ea typeface="Calibri"/>
              <a:cs typeface="Calibri"/>
              <a:sym typeface="Calibri"/>
            </a:endParaRPr>
          </a:p>
        </p:txBody>
      </p:sp>
      <p:pic>
        <p:nvPicPr>
          <p:cNvPr id="301" name="Google Shape;301;p34"/>
          <p:cNvPicPr preferRelativeResize="0"/>
          <p:nvPr/>
        </p:nvPicPr>
        <p:blipFill>
          <a:blip r:embed="rId4">
            <a:alphaModFix/>
          </a:blip>
          <a:stretch>
            <a:fillRect/>
          </a:stretch>
        </p:blipFill>
        <p:spPr>
          <a:xfrm>
            <a:off x="7529000" y="28739"/>
            <a:ext cx="4470685" cy="4231204"/>
          </a:xfrm>
          <a:prstGeom prst="rect">
            <a:avLst/>
          </a:prstGeom>
          <a:noFill/>
          <a:ln>
            <a:noFill/>
          </a:ln>
        </p:spPr>
      </p:pic>
    </p:spTree>
    <p:extLst>
      <p:ext uri="{BB962C8B-B14F-4D97-AF65-F5344CB8AC3E}">
        <p14:creationId xmlns:p14="http://schemas.microsoft.com/office/powerpoint/2010/main" val="36567178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06"/>
        <p:cNvGrpSpPr/>
        <p:nvPr/>
      </p:nvGrpSpPr>
      <p:grpSpPr>
        <a:xfrm>
          <a:off x="0" y="0"/>
          <a:ext cx="0" cy="0"/>
          <a:chOff x="0" y="0"/>
          <a:chExt cx="0" cy="0"/>
        </a:xfrm>
      </p:grpSpPr>
      <p:sp>
        <p:nvSpPr>
          <p:cNvPr id="307" name="Google Shape;307;p35"/>
          <p:cNvSpPr>
            <a:spLocks noGrp="1"/>
          </p:cNvSpPr>
          <p:nvPr>
            <p:ph type="title"/>
          </p:nvPr>
        </p:nvSpPr>
        <p:spPr>
          <a:xfrm>
            <a:off x="398574" y="290950"/>
            <a:ext cx="2378703" cy="2122839"/>
          </a:xfrm>
          <a:prstGeom prst="ellipse">
            <a:avLst/>
          </a:prstGeom>
          <a:solidFill>
            <a:srgbClr val="757070"/>
          </a:solidFill>
          <a:ln w="174625" cap="flat" cmpd="thinThick">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2520"/>
              <a:buFont typeface="Calibri"/>
              <a:buNone/>
            </a:pPr>
            <a:endParaRPr sz="2520" dirty="0">
              <a:solidFill>
                <a:schemeClr val="lt1"/>
              </a:solidFill>
            </a:endParaRPr>
          </a:p>
          <a:p>
            <a:pPr marL="0" lvl="0" indent="0" algn="ctr" rtl="0">
              <a:lnSpc>
                <a:spcPct val="90000"/>
              </a:lnSpc>
              <a:spcBef>
                <a:spcPts val="0"/>
              </a:spcBef>
              <a:spcAft>
                <a:spcPts val="0"/>
              </a:spcAft>
              <a:buClr>
                <a:schemeClr val="lt1"/>
              </a:buClr>
              <a:buSzPts val="2520"/>
              <a:buFont typeface="Calibri"/>
              <a:buNone/>
            </a:pPr>
            <a:r>
              <a:rPr lang="en-US" sz="2520" dirty="0">
                <a:solidFill>
                  <a:schemeClr val="lt1"/>
                </a:solidFill>
              </a:rPr>
              <a:t>Math Placement Tests</a:t>
            </a:r>
            <a:br>
              <a:rPr lang="en-US" sz="2520" dirty="0">
                <a:solidFill>
                  <a:schemeClr val="lt1"/>
                </a:solidFill>
              </a:rPr>
            </a:br>
            <a:endParaRPr sz="2520" dirty="0">
              <a:solidFill>
                <a:schemeClr val="lt1"/>
              </a:solidFill>
            </a:endParaRPr>
          </a:p>
        </p:txBody>
      </p:sp>
      <p:sp>
        <p:nvSpPr>
          <p:cNvPr id="308" name="Google Shape;308;p35"/>
          <p:cNvSpPr txBox="1"/>
          <p:nvPr/>
        </p:nvSpPr>
        <p:spPr>
          <a:xfrm>
            <a:off x="2958781" y="136550"/>
            <a:ext cx="9053368" cy="3108600"/>
          </a:xfrm>
          <a:prstGeom prst="rect">
            <a:avLst/>
          </a:prstGeom>
          <a:noFill/>
          <a:ln>
            <a:noFill/>
          </a:ln>
        </p:spPr>
        <p:txBody>
          <a:bodyPr spcFirstLastPara="1" wrap="square" lIns="91425" tIns="45700" rIns="91425" bIns="45700" anchor="t" anchorCtr="0">
            <a:noAutofit/>
          </a:bodyPr>
          <a:lstStyle/>
          <a:p>
            <a:pPr lvl="0" algn="l" rtl="0">
              <a:spcBef>
                <a:spcPts val="0"/>
              </a:spcBef>
              <a:spcAft>
                <a:spcPts val="0"/>
              </a:spcAft>
              <a:buClr>
                <a:schemeClr val="dk1"/>
              </a:buClr>
              <a:buSzPts val="3600"/>
            </a:pPr>
            <a:r>
              <a:rPr lang="en-US" sz="3600" dirty="0">
                <a:solidFill>
                  <a:schemeClr val="dk1"/>
                </a:solidFill>
                <a:latin typeface="Calibri"/>
                <a:ea typeface="Calibri"/>
                <a:cs typeface="Calibri"/>
                <a:sym typeface="Calibri"/>
              </a:rPr>
              <a:t>In the winter of 2019, we began to study math assessment practices at SUHSD. We still have a great deal to learn, but we think:</a:t>
            </a:r>
          </a:p>
          <a:p>
            <a:pPr lvl="0" algn="l" rtl="0">
              <a:spcBef>
                <a:spcPts val="0"/>
              </a:spcBef>
              <a:spcAft>
                <a:spcPts val="0"/>
              </a:spcAft>
              <a:buClr>
                <a:schemeClr val="dk1"/>
              </a:buClr>
              <a:buSzPts val="3600"/>
            </a:pPr>
            <a:endParaRPr lang="en-US" sz="3600" dirty="0">
              <a:solidFill>
                <a:schemeClr val="dk1"/>
              </a:solidFill>
              <a:latin typeface="Calibri"/>
              <a:ea typeface="Calibri"/>
              <a:cs typeface="Calibri"/>
              <a:sym typeface="Calibri"/>
            </a:endParaRPr>
          </a:p>
          <a:p>
            <a:pPr marL="457200" lvl="0" indent="-457200" algn="l" rtl="0">
              <a:spcBef>
                <a:spcPts val="0"/>
              </a:spcBef>
              <a:spcAft>
                <a:spcPts val="0"/>
              </a:spcAft>
              <a:buClr>
                <a:schemeClr val="dk1"/>
              </a:buClr>
              <a:buSzPts val="3600"/>
              <a:buFont typeface="Calibri"/>
              <a:buChar char="❖"/>
            </a:pPr>
            <a:r>
              <a:rPr lang="en-US" sz="3600" dirty="0">
                <a:solidFill>
                  <a:schemeClr val="dk1"/>
                </a:solidFill>
                <a:latin typeface="Calibri"/>
                <a:ea typeface="Calibri"/>
                <a:cs typeface="Calibri"/>
                <a:sym typeface="Calibri"/>
              </a:rPr>
              <a:t>LTELs’ access to college-preparatory high school mathematics course pathways may be influenced by Grade 9 placement tests.</a:t>
            </a:r>
            <a:endParaRPr sz="3600" dirty="0">
              <a:solidFill>
                <a:schemeClr val="dk1"/>
              </a:solidFill>
              <a:latin typeface="Calibri"/>
              <a:ea typeface="Calibri"/>
              <a:cs typeface="Calibri"/>
              <a:sym typeface="Calibri"/>
            </a:endParaRPr>
          </a:p>
          <a:p>
            <a:pPr marL="914400" lvl="0" indent="0" algn="l" rtl="0">
              <a:spcBef>
                <a:spcPts val="0"/>
              </a:spcBef>
              <a:spcAft>
                <a:spcPts val="0"/>
              </a:spcAft>
              <a:buNone/>
            </a:pPr>
            <a:endParaRPr sz="3600" dirty="0">
              <a:solidFill>
                <a:schemeClr val="dk1"/>
              </a:solidFill>
              <a:latin typeface="Calibri"/>
              <a:ea typeface="Calibri"/>
              <a:cs typeface="Calibri"/>
              <a:sym typeface="Calibri"/>
            </a:endParaRPr>
          </a:p>
          <a:p>
            <a:pPr marL="457200" lvl="0" indent="-457200" algn="l" rtl="0">
              <a:spcBef>
                <a:spcPts val="0"/>
              </a:spcBef>
              <a:spcAft>
                <a:spcPts val="0"/>
              </a:spcAft>
              <a:buClr>
                <a:schemeClr val="dk1"/>
              </a:buClr>
              <a:buSzPts val="3600"/>
              <a:buFont typeface="Calibri"/>
              <a:buChar char="❖"/>
            </a:pPr>
            <a:r>
              <a:rPr lang="en-US" sz="3600" dirty="0">
                <a:solidFill>
                  <a:schemeClr val="dk1"/>
                </a:solidFill>
                <a:latin typeface="Calibri"/>
                <a:ea typeface="Calibri"/>
                <a:cs typeface="Calibri"/>
                <a:sym typeface="Calibri"/>
              </a:rPr>
              <a:t>Certain placement tests are administered too early in Grade 8, and may not produce dependable measures of mathematics proficiency.</a:t>
            </a:r>
            <a:endParaRPr sz="3600" dirty="0">
              <a:solidFill>
                <a:schemeClr val="dk1"/>
              </a:solidFill>
              <a:latin typeface="Calibri"/>
              <a:ea typeface="Calibri"/>
              <a:cs typeface="Calibri"/>
              <a:sym typeface="Calibri"/>
            </a:endParaRPr>
          </a:p>
          <a:p>
            <a:pPr marL="914400" lvl="0" indent="0" algn="l" rtl="0">
              <a:spcBef>
                <a:spcPts val="0"/>
              </a:spcBef>
              <a:spcAft>
                <a:spcPts val="0"/>
              </a:spcAft>
              <a:buNone/>
            </a:pPr>
            <a:endParaRPr sz="3600" dirty="0">
              <a:solidFill>
                <a:schemeClr val="dk1"/>
              </a:solidFill>
              <a:latin typeface="Calibri"/>
              <a:ea typeface="Calibri"/>
              <a:cs typeface="Calibri"/>
              <a:sym typeface="Calibri"/>
            </a:endParaRPr>
          </a:p>
          <a:p>
            <a:pPr marL="0" lvl="0" indent="0" algn="l" rtl="0">
              <a:spcBef>
                <a:spcPts val="0"/>
              </a:spcBef>
              <a:spcAft>
                <a:spcPts val="0"/>
              </a:spcAft>
              <a:buNone/>
            </a:pPr>
            <a:endParaRPr sz="3600" dirty="0">
              <a:solidFill>
                <a:schemeClr val="dk1"/>
              </a:solidFill>
              <a:latin typeface="Calibri"/>
              <a:ea typeface="Calibri"/>
              <a:cs typeface="Calibri"/>
              <a:sym typeface="Calibri"/>
            </a:endParaRPr>
          </a:p>
        </p:txBody>
      </p:sp>
      <p:sp>
        <p:nvSpPr>
          <p:cNvPr id="309" name="Google Shape;309;p35"/>
          <p:cNvSpPr txBox="1">
            <a:spLocks noGrp="1"/>
          </p:cNvSpPr>
          <p:nvPr>
            <p:ph type="ftr" idx="11"/>
          </p:nvPr>
        </p:nvSpPr>
        <p:spPr>
          <a:xfrm>
            <a:off x="238125" y="6354762"/>
            <a:ext cx="4376700" cy="3651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a:t>Stanford-Sequoia 3-D Project Update Fall 2019 Meeting</a:t>
            </a:r>
            <a:endParaRPr/>
          </a:p>
        </p:txBody>
      </p:sp>
      <p:sp>
        <p:nvSpPr>
          <p:cNvPr id="310" name="Google Shape;310;p35"/>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15</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15"/>
        <p:cNvGrpSpPr/>
        <p:nvPr/>
      </p:nvGrpSpPr>
      <p:grpSpPr>
        <a:xfrm>
          <a:off x="0" y="0"/>
          <a:ext cx="0" cy="0"/>
          <a:chOff x="0" y="0"/>
          <a:chExt cx="0" cy="0"/>
        </a:xfrm>
      </p:grpSpPr>
      <p:sp>
        <p:nvSpPr>
          <p:cNvPr id="316" name="Google Shape;316;p36"/>
          <p:cNvSpPr>
            <a:spLocks noGrp="1"/>
          </p:cNvSpPr>
          <p:nvPr>
            <p:ph type="title"/>
          </p:nvPr>
        </p:nvSpPr>
        <p:spPr>
          <a:xfrm>
            <a:off x="398574" y="290950"/>
            <a:ext cx="2645400" cy="2421900"/>
          </a:xfrm>
          <a:prstGeom prst="ellipse">
            <a:avLst/>
          </a:prstGeom>
          <a:solidFill>
            <a:srgbClr val="757070"/>
          </a:solidFill>
          <a:ln w="174625" cap="flat" cmpd="thinThick">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2520"/>
              <a:buFont typeface="Calibri"/>
              <a:buNone/>
            </a:pPr>
            <a:endParaRPr sz="2520">
              <a:solidFill>
                <a:schemeClr val="lt1"/>
              </a:solidFill>
            </a:endParaRPr>
          </a:p>
          <a:p>
            <a:pPr marL="0" lvl="0" indent="0" algn="ctr" rtl="0">
              <a:lnSpc>
                <a:spcPct val="90000"/>
              </a:lnSpc>
              <a:spcBef>
                <a:spcPts val="0"/>
              </a:spcBef>
              <a:spcAft>
                <a:spcPts val="0"/>
              </a:spcAft>
              <a:buClr>
                <a:schemeClr val="lt1"/>
              </a:buClr>
              <a:buSzPts val="2520"/>
              <a:buFont typeface="Calibri"/>
              <a:buNone/>
            </a:pPr>
            <a:r>
              <a:rPr lang="en-US" sz="2520">
                <a:solidFill>
                  <a:schemeClr val="lt1"/>
                </a:solidFill>
              </a:rPr>
              <a:t>LTEL Passing Rates in Math Courses</a:t>
            </a:r>
            <a:br>
              <a:rPr lang="en-US" sz="2520">
                <a:solidFill>
                  <a:schemeClr val="lt1"/>
                </a:solidFill>
              </a:rPr>
            </a:br>
            <a:endParaRPr sz="2520">
              <a:solidFill>
                <a:schemeClr val="lt1"/>
              </a:solidFill>
            </a:endParaRPr>
          </a:p>
        </p:txBody>
      </p:sp>
      <p:sp>
        <p:nvSpPr>
          <p:cNvPr id="317" name="Google Shape;317;p36"/>
          <p:cNvSpPr txBox="1"/>
          <p:nvPr/>
        </p:nvSpPr>
        <p:spPr>
          <a:xfrm>
            <a:off x="3416061" y="846585"/>
            <a:ext cx="8680200" cy="31086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600"/>
              </a:spcBef>
              <a:spcAft>
                <a:spcPts val="1200"/>
              </a:spcAft>
              <a:buNone/>
            </a:pPr>
            <a:r>
              <a:rPr lang="en-US" sz="3600" dirty="0">
                <a:solidFill>
                  <a:schemeClr val="dk1"/>
                </a:solidFill>
                <a:latin typeface="Calibri"/>
                <a:ea typeface="Calibri"/>
                <a:cs typeface="Calibri"/>
                <a:sym typeface="Calibri"/>
              </a:rPr>
              <a:t>We examined the percentages of English-only (EO), Reclassified Fluent English Proficient (RFEP), Short-term English learner (STEL), and Long-term English learner (LTEL) students who enrolled in and passed mathematics courses for four student cohorts: 2015, 2016, 2017, and 2018. </a:t>
            </a:r>
            <a:endParaRPr sz="3600" dirty="0">
              <a:solidFill>
                <a:schemeClr val="dk1"/>
              </a:solidFill>
              <a:latin typeface="Calibri"/>
              <a:ea typeface="Calibri"/>
              <a:cs typeface="Calibri"/>
              <a:sym typeface="Calibri"/>
            </a:endParaRPr>
          </a:p>
        </p:txBody>
      </p:sp>
      <p:sp>
        <p:nvSpPr>
          <p:cNvPr id="318" name="Google Shape;318;p36"/>
          <p:cNvSpPr txBox="1">
            <a:spLocks noGrp="1"/>
          </p:cNvSpPr>
          <p:nvPr>
            <p:ph type="ftr" idx="11"/>
          </p:nvPr>
        </p:nvSpPr>
        <p:spPr>
          <a:xfrm>
            <a:off x="238125" y="6354762"/>
            <a:ext cx="4376700" cy="3651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a:t>Stanford-Sequoia 3-D Project Update Fall 2019 Meeting</a:t>
            </a:r>
            <a:endParaRPr/>
          </a:p>
        </p:txBody>
      </p:sp>
      <p:sp>
        <p:nvSpPr>
          <p:cNvPr id="319" name="Google Shape;319;p36"/>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16</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24"/>
        <p:cNvGrpSpPr/>
        <p:nvPr/>
      </p:nvGrpSpPr>
      <p:grpSpPr>
        <a:xfrm>
          <a:off x="0" y="0"/>
          <a:ext cx="0" cy="0"/>
          <a:chOff x="0" y="0"/>
          <a:chExt cx="0" cy="0"/>
        </a:xfrm>
      </p:grpSpPr>
      <p:sp>
        <p:nvSpPr>
          <p:cNvPr id="325" name="Google Shape;325;p37"/>
          <p:cNvSpPr>
            <a:spLocks noGrp="1"/>
          </p:cNvSpPr>
          <p:nvPr>
            <p:ph type="title"/>
          </p:nvPr>
        </p:nvSpPr>
        <p:spPr>
          <a:xfrm>
            <a:off x="398574" y="290950"/>
            <a:ext cx="2645400" cy="2421900"/>
          </a:xfrm>
          <a:prstGeom prst="ellipse">
            <a:avLst/>
          </a:prstGeom>
          <a:solidFill>
            <a:srgbClr val="757070"/>
          </a:solidFill>
          <a:ln w="174625" cap="flat" cmpd="thinThick">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2520"/>
              <a:buFont typeface="Calibri"/>
              <a:buNone/>
            </a:pPr>
            <a:endParaRPr sz="2520">
              <a:solidFill>
                <a:schemeClr val="lt1"/>
              </a:solidFill>
            </a:endParaRPr>
          </a:p>
          <a:p>
            <a:pPr marL="0" lvl="0" indent="0" algn="ctr" rtl="0">
              <a:lnSpc>
                <a:spcPct val="90000"/>
              </a:lnSpc>
              <a:spcBef>
                <a:spcPts val="0"/>
              </a:spcBef>
              <a:spcAft>
                <a:spcPts val="0"/>
              </a:spcAft>
              <a:buClr>
                <a:schemeClr val="lt1"/>
              </a:buClr>
              <a:buSzPts val="2520"/>
              <a:buFont typeface="Calibri"/>
              <a:buNone/>
            </a:pPr>
            <a:r>
              <a:rPr lang="en-US" sz="2520">
                <a:solidFill>
                  <a:schemeClr val="lt1"/>
                </a:solidFill>
              </a:rPr>
              <a:t>LTEL Passing Rates in Math Courses</a:t>
            </a:r>
            <a:br>
              <a:rPr lang="en-US" sz="2520">
                <a:solidFill>
                  <a:schemeClr val="lt1"/>
                </a:solidFill>
              </a:rPr>
            </a:br>
            <a:endParaRPr sz="2520">
              <a:solidFill>
                <a:schemeClr val="lt1"/>
              </a:solidFill>
            </a:endParaRPr>
          </a:p>
        </p:txBody>
      </p:sp>
      <p:sp>
        <p:nvSpPr>
          <p:cNvPr id="326" name="Google Shape;326;p37"/>
          <p:cNvSpPr txBox="1">
            <a:spLocks noGrp="1"/>
          </p:cNvSpPr>
          <p:nvPr>
            <p:ph type="ftr" idx="11"/>
          </p:nvPr>
        </p:nvSpPr>
        <p:spPr>
          <a:xfrm>
            <a:off x="238125" y="6354762"/>
            <a:ext cx="4376700" cy="3651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a:t>Stanford-Sequoia 3-D Project Update Fall 2019 Meeting</a:t>
            </a:r>
            <a:endParaRPr/>
          </a:p>
        </p:txBody>
      </p:sp>
      <p:sp>
        <p:nvSpPr>
          <p:cNvPr id="327" name="Google Shape;327;p37"/>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17</a:t>
            </a:fld>
            <a:endParaRPr/>
          </a:p>
        </p:txBody>
      </p:sp>
      <p:pic>
        <p:nvPicPr>
          <p:cNvPr id="2" name="Picture 1">
            <a:extLst>
              <a:ext uri="{FF2B5EF4-FFF2-40B4-BE49-F238E27FC236}">
                <a16:creationId xmlns:a16="http://schemas.microsoft.com/office/drawing/2014/main" id="{D870A83B-79D3-46F6-AC74-FE1E66BC139C}"/>
              </a:ext>
            </a:extLst>
          </p:cNvPr>
          <p:cNvPicPr>
            <a:picLocks noChangeAspect="1"/>
          </p:cNvPicPr>
          <p:nvPr/>
        </p:nvPicPr>
        <p:blipFill>
          <a:blip r:embed="rId3"/>
          <a:stretch>
            <a:fillRect/>
          </a:stretch>
        </p:blipFill>
        <p:spPr>
          <a:xfrm>
            <a:off x="3346465" y="437322"/>
            <a:ext cx="8057977" cy="5094514"/>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33"/>
        <p:cNvGrpSpPr/>
        <p:nvPr/>
      </p:nvGrpSpPr>
      <p:grpSpPr>
        <a:xfrm>
          <a:off x="0" y="0"/>
          <a:ext cx="0" cy="0"/>
          <a:chOff x="0" y="0"/>
          <a:chExt cx="0" cy="0"/>
        </a:xfrm>
      </p:grpSpPr>
      <p:sp>
        <p:nvSpPr>
          <p:cNvPr id="334" name="Google Shape;334;p38"/>
          <p:cNvSpPr>
            <a:spLocks noGrp="1"/>
          </p:cNvSpPr>
          <p:nvPr>
            <p:ph type="title"/>
          </p:nvPr>
        </p:nvSpPr>
        <p:spPr>
          <a:xfrm>
            <a:off x="398574" y="290950"/>
            <a:ext cx="2645400" cy="2421900"/>
          </a:xfrm>
          <a:prstGeom prst="ellipse">
            <a:avLst/>
          </a:prstGeom>
          <a:solidFill>
            <a:srgbClr val="757070"/>
          </a:solidFill>
          <a:ln w="174625" cap="flat" cmpd="thinThick">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2520"/>
              <a:buFont typeface="Calibri"/>
              <a:buNone/>
            </a:pPr>
            <a:endParaRPr sz="2520">
              <a:solidFill>
                <a:schemeClr val="lt1"/>
              </a:solidFill>
            </a:endParaRPr>
          </a:p>
          <a:p>
            <a:pPr marL="0" lvl="0" indent="0" algn="ctr" rtl="0">
              <a:lnSpc>
                <a:spcPct val="90000"/>
              </a:lnSpc>
              <a:spcBef>
                <a:spcPts val="0"/>
              </a:spcBef>
              <a:spcAft>
                <a:spcPts val="0"/>
              </a:spcAft>
              <a:buClr>
                <a:schemeClr val="lt1"/>
              </a:buClr>
              <a:buSzPts val="2520"/>
              <a:buFont typeface="Calibri"/>
              <a:buNone/>
            </a:pPr>
            <a:r>
              <a:rPr lang="en-US" sz="2520">
                <a:solidFill>
                  <a:schemeClr val="lt1"/>
                </a:solidFill>
              </a:rPr>
              <a:t>LTEL Passing Rates in Math Courses</a:t>
            </a:r>
            <a:br>
              <a:rPr lang="en-US" sz="2520">
                <a:solidFill>
                  <a:schemeClr val="lt1"/>
                </a:solidFill>
              </a:rPr>
            </a:br>
            <a:endParaRPr sz="2520">
              <a:solidFill>
                <a:schemeClr val="lt1"/>
              </a:solidFill>
            </a:endParaRPr>
          </a:p>
        </p:txBody>
      </p:sp>
      <p:sp>
        <p:nvSpPr>
          <p:cNvPr id="335" name="Google Shape;335;p38"/>
          <p:cNvSpPr txBox="1"/>
          <p:nvPr/>
        </p:nvSpPr>
        <p:spPr>
          <a:xfrm>
            <a:off x="3297975" y="1621075"/>
            <a:ext cx="8680200" cy="31086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600"/>
              </a:spcBef>
              <a:spcAft>
                <a:spcPts val="1200"/>
              </a:spcAft>
              <a:buNone/>
            </a:pPr>
            <a:endParaRPr sz="3600" b="1">
              <a:solidFill>
                <a:schemeClr val="dk1"/>
              </a:solidFill>
              <a:latin typeface="Calibri"/>
              <a:ea typeface="Calibri"/>
              <a:cs typeface="Calibri"/>
              <a:sym typeface="Calibri"/>
            </a:endParaRPr>
          </a:p>
        </p:txBody>
      </p:sp>
      <p:sp>
        <p:nvSpPr>
          <p:cNvPr id="336" name="Google Shape;336;p38"/>
          <p:cNvSpPr txBox="1">
            <a:spLocks noGrp="1"/>
          </p:cNvSpPr>
          <p:nvPr>
            <p:ph type="ftr" idx="11"/>
          </p:nvPr>
        </p:nvSpPr>
        <p:spPr>
          <a:xfrm>
            <a:off x="238125" y="6354762"/>
            <a:ext cx="4376700" cy="3651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a:t>Stanford-Sequoia 3-D Project Update Fall 2019 Meeting</a:t>
            </a:r>
            <a:endParaRPr/>
          </a:p>
        </p:txBody>
      </p:sp>
      <p:sp>
        <p:nvSpPr>
          <p:cNvPr id="337" name="Google Shape;337;p38"/>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18</a:t>
            </a:fld>
            <a:endParaRPr/>
          </a:p>
        </p:txBody>
      </p:sp>
      <p:pic>
        <p:nvPicPr>
          <p:cNvPr id="338" name="Google Shape;338;p38"/>
          <p:cNvPicPr preferRelativeResize="0"/>
          <p:nvPr/>
        </p:nvPicPr>
        <p:blipFill>
          <a:blip r:embed="rId3">
            <a:alphaModFix/>
          </a:blip>
          <a:stretch>
            <a:fillRect/>
          </a:stretch>
        </p:blipFill>
        <p:spPr>
          <a:xfrm>
            <a:off x="3524825" y="704025"/>
            <a:ext cx="8320476" cy="4853600"/>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43"/>
        <p:cNvGrpSpPr/>
        <p:nvPr/>
      </p:nvGrpSpPr>
      <p:grpSpPr>
        <a:xfrm>
          <a:off x="0" y="0"/>
          <a:ext cx="0" cy="0"/>
          <a:chOff x="0" y="0"/>
          <a:chExt cx="0" cy="0"/>
        </a:xfrm>
      </p:grpSpPr>
      <p:sp>
        <p:nvSpPr>
          <p:cNvPr id="344" name="Google Shape;344;p39"/>
          <p:cNvSpPr>
            <a:spLocks noGrp="1"/>
          </p:cNvSpPr>
          <p:nvPr>
            <p:ph type="title"/>
          </p:nvPr>
        </p:nvSpPr>
        <p:spPr>
          <a:xfrm>
            <a:off x="398574" y="290950"/>
            <a:ext cx="2645400" cy="2421900"/>
          </a:xfrm>
          <a:prstGeom prst="ellipse">
            <a:avLst/>
          </a:prstGeom>
          <a:solidFill>
            <a:srgbClr val="757070"/>
          </a:solidFill>
          <a:ln w="174625" cap="flat" cmpd="thinThick">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2520"/>
              <a:buFont typeface="Calibri"/>
              <a:buNone/>
            </a:pPr>
            <a:endParaRPr sz="2520">
              <a:solidFill>
                <a:schemeClr val="lt1"/>
              </a:solidFill>
            </a:endParaRPr>
          </a:p>
          <a:p>
            <a:pPr marL="0" lvl="0" indent="0" algn="ctr" rtl="0">
              <a:lnSpc>
                <a:spcPct val="90000"/>
              </a:lnSpc>
              <a:spcBef>
                <a:spcPts val="0"/>
              </a:spcBef>
              <a:spcAft>
                <a:spcPts val="0"/>
              </a:spcAft>
              <a:buClr>
                <a:schemeClr val="lt1"/>
              </a:buClr>
              <a:buSzPts val="2520"/>
              <a:buFont typeface="Calibri"/>
              <a:buNone/>
            </a:pPr>
            <a:r>
              <a:rPr lang="en-US" sz="2520">
                <a:solidFill>
                  <a:schemeClr val="lt1"/>
                </a:solidFill>
              </a:rPr>
              <a:t>LTEL Passing Rates in Math Courses</a:t>
            </a:r>
            <a:br>
              <a:rPr lang="en-US" sz="2520">
                <a:solidFill>
                  <a:schemeClr val="lt1"/>
                </a:solidFill>
              </a:rPr>
            </a:br>
            <a:endParaRPr sz="2520">
              <a:solidFill>
                <a:schemeClr val="lt1"/>
              </a:solidFill>
            </a:endParaRPr>
          </a:p>
        </p:txBody>
      </p:sp>
      <p:sp>
        <p:nvSpPr>
          <p:cNvPr id="345" name="Google Shape;345;p39"/>
          <p:cNvSpPr txBox="1"/>
          <p:nvPr/>
        </p:nvSpPr>
        <p:spPr>
          <a:xfrm>
            <a:off x="3165900" y="1732825"/>
            <a:ext cx="8940300" cy="3108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sz="4800" dirty="0">
                <a:solidFill>
                  <a:schemeClr val="dk1"/>
                </a:solidFill>
                <a:latin typeface="Calibri"/>
                <a:ea typeface="Calibri"/>
                <a:cs typeface="Calibri"/>
                <a:sym typeface="Calibri"/>
              </a:rPr>
              <a:t>Findings suggest that, in 2018, LTELs were overrepresented in remedial mathematics courses in Grade 9, and underrepresented in Advanced A-G courses in Grade 12.</a:t>
            </a:r>
            <a:endParaRPr sz="4800" dirty="0">
              <a:solidFill>
                <a:schemeClr val="dk1"/>
              </a:solidFill>
              <a:latin typeface="Calibri"/>
              <a:ea typeface="Calibri"/>
              <a:cs typeface="Calibri"/>
              <a:sym typeface="Calibri"/>
            </a:endParaRPr>
          </a:p>
          <a:p>
            <a:pPr marL="914400" lvl="0" indent="0" algn="l" rtl="0">
              <a:spcBef>
                <a:spcPts val="0"/>
              </a:spcBef>
              <a:spcAft>
                <a:spcPts val="0"/>
              </a:spcAft>
              <a:buNone/>
            </a:pPr>
            <a:endParaRPr sz="3600" dirty="0">
              <a:solidFill>
                <a:schemeClr val="dk1"/>
              </a:solidFill>
              <a:latin typeface="Calibri"/>
              <a:ea typeface="Calibri"/>
              <a:cs typeface="Calibri"/>
              <a:sym typeface="Calibri"/>
            </a:endParaRPr>
          </a:p>
          <a:p>
            <a:pPr marL="0" lvl="0" indent="0" algn="l" rtl="0">
              <a:spcBef>
                <a:spcPts val="0"/>
              </a:spcBef>
              <a:spcAft>
                <a:spcPts val="0"/>
              </a:spcAft>
              <a:buNone/>
            </a:pPr>
            <a:endParaRPr sz="3600" dirty="0">
              <a:solidFill>
                <a:schemeClr val="dk1"/>
              </a:solidFill>
              <a:latin typeface="Calibri"/>
              <a:ea typeface="Calibri"/>
              <a:cs typeface="Calibri"/>
              <a:sym typeface="Calibri"/>
            </a:endParaRPr>
          </a:p>
        </p:txBody>
      </p:sp>
      <p:sp>
        <p:nvSpPr>
          <p:cNvPr id="346" name="Google Shape;346;p39"/>
          <p:cNvSpPr txBox="1">
            <a:spLocks noGrp="1"/>
          </p:cNvSpPr>
          <p:nvPr>
            <p:ph type="ftr" idx="11"/>
          </p:nvPr>
        </p:nvSpPr>
        <p:spPr>
          <a:xfrm>
            <a:off x="238125" y="6354762"/>
            <a:ext cx="4376700" cy="3651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a:t>Stanford-Sequoia 3-D Project Update Fall 2019 Meeting</a:t>
            </a:r>
            <a:endParaRPr/>
          </a:p>
        </p:txBody>
      </p:sp>
      <p:sp>
        <p:nvSpPr>
          <p:cNvPr id="347" name="Google Shape;347;p39"/>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19</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8"/>
        <p:cNvGrpSpPr/>
        <p:nvPr/>
      </p:nvGrpSpPr>
      <p:grpSpPr>
        <a:xfrm>
          <a:off x="0" y="0"/>
          <a:ext cx="0" cy="0"/>
          <a:chOff x="0" y="0"/>
          <a:chExt cx="0" cy="0"/>
        </a:xfrm>
      </p:grpSpPr>
      <p:sp>
        <p:nvSpPr>
          <p:cNvPr id="109" name="Google Shape;109;p15"/>
          <p:cNvSpPr>
            <a:spLocks noGrp="1"/>
          </p:cNvSpPr>
          <p:nvPr>
            <p:ph type="title"/>
          </p:nvPr>
        </p:nvSpPr>
        <p:spPr>
          <a:xfrm>
            <a:off x="640080" y="640081"/>
            <a:ext cx="2372751" cy="2173458"/>
          </a:xfrm>
          <a:prstGeom prst="ellipse">
            <a:avLst/>
          </a:prstGeom>
          <a:solidFill>
            <a:srgbClr val="757070"/>
          </a:solidFill>
          <a:ln w="174625" cap="flat" cmpd="thinThick">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2400"/>
              <a:buFont typeface="Calibri"/>
              <a:buNone/>
            </a:pPr>
            <a:r>
              <a:rPr lang="en-US" sz="2400">
                <a:solidFill>
                  <a:schemeClr val="lt1"/>
                </a:solidFill>
              </a:rPr>
              <a:t>Agenda</a:t>
            </a:r>
            <a:endParaRPr/>
          </a:p>
        </p:txBody>
      </p:sp>
      <p:sp>
        <p:nvSpPr>
          <p:cNvPr id="110" name="Google Shape;110;p15"/>
          <p:cNvSpPr txBox="1"/>
          <p:nvPr/>
        </p:nvSpPr>
        <p:spPr>
          <a:xfrm>
            <a:off x="4130550" y="640076"/>
            <a:ext cx="6793800" cy="5566500"/>
          </a:xfrm>
          <a:prstGeom prst="rect">
            <a:avLst/>
          </a:prstGeom>
          <a:noFill/>
          <a:ln>
            <a:noFill/>
          </a:ln>
        </p:spPr>
        <p:txBody>
          <a:bodyPr spcFirstLastPara="1" wrap="square" lIns="91425" tIns="45700" rIns="91425" bIns="45700" anchor="t" anchorCtr="0">
            <a:noAutofit/>
          </a:bodyPr>
          <a:lstStyle/>
          <a:p>
            <a:pPr marL="514350" marR="0" lvl="0" indent="-527050" algn="l" rtl="0">
              <a:spcBef>
                <a:spcPts val="0"/>
              </a:spcBef>
              <a:spcAft>
                <a:spcPts val="0"/>
              </a:spcAft>
              <a:buClr>
                <a:schemeClr val="dk1"/>
              </a:buClr>
              <a:buSzPts val="3000"/>
              <a:buFont typeface="Calibri"/>
              <a:buChar char="❖"/>
            </a:pPr>
            <a:r>
              <a:rPr lang="en-US" sz="3000">
                <a:solidFill>
                  <a:schemeClr val="dk1"/>
                </a:solidFill>
                <a:latin typeface="Calibri"/>
                <a:ea typeface="Calibri"/>
                <a:cs typeface="Calibri"/>
                <a:sym typeface="Calibri"/>
              </a:rPr>
              <a:t>Describe the context and motivation for this project</a:t>
            </a:r>
            <a:endParaRPr sz="3000"/>
          </a:p>
          <a:p>
            <a:pPr marL="971550" marR="0" lvl="1" indent="-336550" algn="l" rtl="0">
              <a:spcBef>
                <a:spcPts val="0"/>
              </a:spcBef>
              <a:spcAft>
                <a:spcPts val="0"/>
              </a:spcAft>
              <a:buClr>
                <a:schemeClr val="dk1"/>
              </a:buClr>
              <a:buSzPts val="2800"/>
              <a:buFont typeface="Calibri"/>
              <a:buNone/>
            </a:pPr>
            <a:endParaRPr sz="3000" i="0" u="none" strike="noStrike" cap="none">
              <a:solidFill>
                <a:schemeClr val="dk1"/>
              </a:solidFill>
              <a:latin typeface="Calibri"/>
              <a:ea typeface="Calibri"/>
              <a:cs typeface="Calibri"/>
              <a:sym typeface="Calibri"/>
            </a:endParaRPr>
          </a:p>
          <a:p>
            <a:pPr marL="514350" marR="0" lvl="0" indent="-527050" algn="l" rtl="0">
              <a:spcBef>
                <a:spcPts val="0"/>
              </a:spcBef>
              <a:spcAft>
                <a:spcPts val="0"/>
              </a:spcAft>
              <a:buClr>
                <a:schemeClr val="dk1"/>
              </a:buClr>
              <a:buSzPts val="3000"/>
              <a:buFont typeface="Calibri"/>
              <a:buChar char="❖"/>
            </a:pPr>
            <a:r>
              <a:rPr lang="en-US" sz="3000">
                <a:solidFill>
                  <a:schemeClr val="dk1"/>
                </a:solidFill>
                <a:latin typeface="Calibri"/>
                <a:ea typeface="Calibri"/>
                <a:cs typeface="Calibri"/>
                <a:sym typeface="Calibri"/>
              </a:rPr>
              <a:t>Explain the research design and methodology</a:t>
            </a:r>
            <a:endParaRPr sz="3000"/>
          </a:p>
          <a:p>
            <a:pPr marL="514350" marR="0" lvl="0" indent="-336550" algn="l" rtl="0">
              <a:spcBef>
                <a:spcPts val="0"/>
              </a:spcBef>
              <a:spcAft>
                <a:spcPts val="0"/>
              </a:spcAft>
              <a:buClr>
                <a:schemeClr val="dk1"/>
              </a:buClr>
              <a:buSzPts val="2800"/>
              <a:buFont typeface="Calibri"/>
              <a:buNone/>
            </a:pPr>
            <a:endParaRPr sz="3000" i="0" u="sng" strike="noStrike" cap="none">
              <a:solidFill>
                <a:schemeClr val="dk1"/>
              </a:solidFill>
              <a:latin typeface="Calibri"/>
              <a:ea typeface="Calibri"/>
              <a:cs typeface="Calibri"/>
              <a:sym typeface="Calibri"/>
            </a:endParaRPr>
          </a:p>
          <a:p>
            <a:pPr marL="514350" marR="0" lvl="0" indent="-527050" algn="l" rtl="0">
              <a:spcBef>
                <a:spcPts val="0"/>
              </a:spcBef>
              <a:spcAft>
                <a:spcPts val="0"/>
              </a:spcAft>
              <a:buClr>
                <a:schemeClr val="dk1"/>
              </a:buClr>
              <a:buSzPts val="3000"/>
              <a:buFont typeface="Calibri"/>
              <a:buChar char="❖"/>
            </a:pPr>
            <a:r>
              <a:rPr lang="en-US" sz="3000">
                <a:solidFill>
                  <a:schemeClr val="dk1"/>
                </a:solidFill>
                <a:latin typeface="Calibri"/>
                <a:ea typeface="Calibri"/>
                <a:cs typeface="Calibri"/>
                <a:sym typeface="Calibri"/>
              </a:rPr>
              <a:t>Share preliminary findings</a:t>
            </a:r>
            <a:endParaRPr sz="3000">
              <a:solidFill>
                <a:schemeClr val="dk1"/>
              </a:solidFill>
              <a:latin typeface="Calibri"/>
              <a:ea typeface="Calibri"/>
              <a:cs typeface="Calibri"/>
              <a:sym typeface="Calibri"/>
            </a:endParaRPr>
          </a:p>
          <a:p>
            <a:pPr marL="914400" marR="0" lvl="0" indent="0" algn="l" rtl="0">
              <a:spcBef>
                <a:spcPts val="0"/>
              </a:spcBef>
              <a:spcAft>
                <a:spcPts val="0"/>
              </a:spcAft>
              <a:buNone/>
            </a:pPr>
            <a:endParaRPr sz="3000">
              <a:solidFill>
                <a:schemeClr val="dk1"/>
              </a:solidFill>
              <a:latin typeface="Calibri"/>
              <a:ea typeface="Calibri"/>
              <a:cs typeface="Calibri"/>
              <a:sym typeface="Calibri"/>
            </a:endParaRPr>
          </a:p>
          <a:p>
            <a:pPr marL="514350" lvl="0" indent="-527050" algn="l" rtl="0">
              <a:spcBef>
                <a:spcPts val="0"/>
              </a:spcBef>
              <a:spcAft>
                <a:spcPts val="0"/>
              </a:spcAft>
              <a:buClr>
                <a:schemeClr val="dk1"/>
              </a:buClr>
              <a:buSzPts val="3000"/>
              <a:buFont typeface="Calibri"/>
              <a:buChar char="❖"/>
            </a:pPr>
            <a:r>
              <a:rPr lang="en-US" sz="3000">
                <a:solidFill>
                  <a:schemeClr val="dk1"/>
                </a:solidFill>
                <a:latin typeface="Calibri"/>
                <a:ea typeface="Calibri"/>
                <a:cs typeface="Calibri"/>
                <a:sym typeface="Calibri"/>
              </a:rPr>
              <a:t>Summarize next steps and implications for practice</a:t>
            </a:r>
            <a:endParaRPr sz="3000">
              <a:solidFill>
                <a:schemeClr val="dk1"/>
              </a:solidFill>
              <a:latin typeface="Calibri"/>
              <a:ea typeface="Calibri"/>
              <a:cs typeface="Calibri"/>
              <a:sym typeface="Calibri"/>
            </a:endParaRPr>
          </a:p>
          <a:p>
            <a:pPr marL="177800" marR="0" lvl="0" indent="0" algn="l" rtl="0">
              <a:spcBef>
                <a:spcPts val="0"/>
              </a:spcBef>
              <a:spcAft>
                <a:spcPts val="0"/>
              </a:spcAft>
              <a:buClr>
                <a:schemeClr val="dk1"/>
              </a:buClr>
              <a:buSzPts val="2800"/>
              <a:buFont typeface="Noto Sans Symbols"/>
              <a:buNone/>
            </a:pPr>
            <a:endParaRPr sz="2800" b="0" i="0" u="none" strike="noStrike" cap="none">
              <a:solidFill>
                <a:schemeClr val="dk1"/>
              </a:solidFill>
              <a:latin typeface="Calibri"/>
              <a:ea typeface="Calibri"/>
              <a:cs typeface="Calibri"/>
              <a:sym typeface="Calibri"/>
            </a:endParaRPr>
          </a:p>
        </p:txBody>
      </p:sp>
      <p:sp>
        <p:nvSpPr>
          <p:cNvPr id="111" name="Google Shape;111;p15"/>
          <p:cNvSpPr txBox="1">
            <a:spLocks noGrp="1"/>
          </p:cNvSpPr>
          <p:nvPr>
            <p:ph type="ftr" idx="11"/>
          </p:nvPr>
        </p:nvSpPr>
        <p:spPr>
          <a:xfrm>
            <a:off x="238125" y="6354762"/>
            <a:ext cx="4376738"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a:t>Stanford-Sequoia 3-D Project Update Fall 2019 Meeting</a:t>
            </a:r>
            <a:endParaRPr/>
          </a:p>
        </p:txBody>
      </p:sp>
      <p:sp>
        <p:nvSpPr>
          <p:cNvPr id="112" name="Google Shape;112;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2</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60"/>
        <p:cNvGrpSpPr/>
        <p:nvPr/>
      </p:nvGrpSpPr>
      <p:grpSpPr>
        <a:xfrm>
          <a:off x="0" y="0"/>
          <a:ext cx="0" cy="0"/>
          <a:chOff x="0" y="0"/>
          <a:chExt cx="0" cy="0"/>
        </a:xfrm>
      </p:grpSpPr>
      <p:sp>
        <p:nvSpPr>
          <p:cNvPr id="361" name="Google Shape;361;p41"/>
          <p:cNvSpPr>
            <a:spLocks noGrp="1"/>
          </p:cNvSpPr>
          <p:nvPr>
            <p:ph type="title"/>
          </p:nvPr>
        </p:nvSpPr>
        <p:spPr>
          <a:xfrm>
            <a:off x="398585" y="290953"/>
            <a:ext cx="2372400" cy="2208600"/>
          </a:xfrm>
          <a:prstGeom prst="ellipse">
            <a:avLst/>
          </a:prstGeom>
          <a:solidFill>
            <a:srgbClr val="757070"/>
          </a:solidFill>
          <a:ln w="174625" cap="flat" cmpd="thinThick">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2520"/>
              <a:buFont typeface="Calibri"/>
              <a:buNone/>
            </a:pPr>
            <a:br>
              <a:rPr lang="en-US" sz="2520">
                <a:solidFill>
                  <a:schemeClr val="lt1"/>
                </a:solidFill>
              </a:rPr>
            </a:br>
            <a:r>
              <a:rPr lang="en-US" sz="2520">
                <a:solidFill>
                  <a:schemeClr val="lt1"/>
                </a:solidFill>
              </a:rPr>
              <a:t>Problems of Practice</a:t>
            </a:r>
            <a:br>
              <a:rPr lang="en-US" sz="2520">
                <a:solidFill>
                  <a:schemeClr val="lt1"/>
                </a:solidFill>
              </a:rPr>
            </a:br>
            <a:endParaRPr sz="2520">
              <a:solidFill>
                <a:schemeClr val="lt1"/>
              </a:solidFill>
            </a:endParaRPr>
          </a:p>
        </p:txBody>
      </p:sp>
      <p:sp>
        <p:nvSpPr>
          <p:cNvPr id="362" name="Google Shape;362;p41"/>
          <p:cNvSpPr txBox="1"/>
          <p:nvPr/>
        </p:nvSpPr>
        <p:spPr>
          <a:xfrm>
            <a:off x="2946400" y="290950"/>
            <a:ext cx="9052500" cy="57462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sz="3600" dirty="0">
                <a:solidFill>
                  <a:srgbClr val="FF0000"/>
                </a:solidFill>
                <a:latin typeface="Calibri"/>
                <a:ea typeface="Calibri"/>
                <a:cs typeface="Calibri"/>
                <a:sym typeface="Calibri"/>
              </a:rPr>
              <a:t>Foci for 2019-2020:</a:t>
            </a:r>
            <a:endParaRPr sz="3600" dirty="0">
              <a:solidFill>
                <a:srgbClr val="FF0000"/>
              </a:solidFill>
              <a:latin typeface="Calibri"/>
              <a:ea typeface="Calibri"/>
              <a:cs typeface="Calibri"/>
              <a:sym typeface="Calibri"/>
            </a:endParaRPr>
          </a:p>
          <a:p>
            <a:pPr marL="457200" lvl="0" indent="-457200" algn="l" rtl="0">
              <a:spcBef>
                <a:spcPts val="0"/>
              </a:spcBef>
              <a:spcAft>
                <a:spcPts val="0"/>
              </a:spcAft>
              <a:buSzPts val="3600"/>
              <a:buFont typeface="Calibri"/>
              <a:buChar char="❖"/>
            </a:pPr>
            <a:r>
              <a:rPr lang="en-US" sz="3200" dirty="0">
                <a:latin typeface="Calibri"/>
                <a:ea typeface="Calibri"/>
                <a:cs typeface="Calibri"/>
                <a:sym typeface="Calibri"/>
              </a:rPr>
              <a:t>How do tests and the interpretation of test results shape the mathematics achievement of LTELs?</a:t>
            </a:r>
          </a:p>
          <a:p>
            <a:pPr lvl="0" algn="l" rtl="0">
              <a:spcBef>
                <a:spcPts val="0"/>
              </a:spcBef>
              <a:spcAft>
                <a:spcPts val="0"/>
              </a:spcAft>
              <a:buSzPts val="3600"/>
            </a:pPr>
            <a:endParaRPr lang="en-US" sz="3200" dirty="0">
              <a:latin typeface="Calibri"/>
              <a:ea typeface="Calibri"/>
              <a:cs typeface="Calibri"/>
              <a:sym typeface="Calibri"/>
            </a:endParaRPr>
          </a:p>
          <a:p>
            <a:pPr marL="457200" indent="-457200">
              <a:buSzPts val="3600"/>
              <a:buFont typeface="Calibri"/>
              <a:buChar char="❖"/>
            </a:pPr>
            <a:r>
              <a:rPr lang="en-US" sz="3200" dirty="0">
                <a:solidFill>
                  <a:schemeClr val="dk1"/>
                </a:solidFill>
                <a:latin typeface="Calibri"/>
                <a:ea typeface="Calibri"/>
                <a:cs typeface="Calibri"/>
                <a:sym typeface="Calibri"/>
              </a:rPr>
              <a:t>How does LTELs’ access to college-preparatory mathematics classes differ across high schools in SHUSD?</a:t>
            </a:r>
            <a:endParaRPr sz="3200" dirty="0">
              <a:latin typeface="Calibri"/>
              <a:ea typeface="Calibri"/>
              <a:cs typeface="Calibri"/>
              <a:sym typeface="Calibri"/>
            </a:endParaRPr>
          </a:p>
          <a:p>
            <a:pPr marL="457200" lvl="0" indent="0" algn="l" rtl="0">
              <a:spcBef>
                <a:spcPts val="0"/>
              </a:spcBef>
              <a:spcAft>
                <a:spcPts val="0"/>
              </a:spcAft>
              <a:buNone/>
            </a:pPr>
            <a:endParaRPr sz="3200" dirty="0">
              <a:latin typeface="Calibri"/>
              <a:ea typeface="Calibri"/>
              <a:cs typeface="Calibri"/>
              <a:sym typeface="Calibri"/>
            </a:endParaRPr>
          </a:p>
          <a:p>
            <a:pPr marL="457200" lvl="0" indent="-457200" algn="l" rtl="0">
              <a:spcBef>
                <a:spcPts val="0"/>
              </a:spcBef>
              <a:spcAft>
                <a:spcPts val="0"/>
              </a:spcAft>
              <a:buSzPts val="3600"/>
              <a:buFont typeface="Calibri"/>
              <a:buChar char="❖"/>
            </a:pPr>
            <a:r>
              <a:rPr lang="en-US" sz="3200" dirty="0">
                <a:latin typeface="Calibri"/>
                <a:ea typeface="Calibri"/>
                <a:cs typeface="Calibri"/>
                <a:sym typeface="Calibri"/>
              </a:rPr>
              <a:t>How do LTELs describe their high-school experience at SUHSD? What is eighth-grade mathematics like for ELs in RCSD and RSD?</a:t>
            </a:r>
            <a:endParaRPr sz="3200" dirty="0">
              <a:latin typeface="Calibri"/>
              <a:ea typeface="Calibri"/>
              <a:cs typeface="Calibri"/>
              <a:sym typeface="Calibri"/>
            </a:endParaRPr>
          </a:p>
          <a:p>
            <a:pPr marL="457200" lvl="0" indent="0" algn="l" rtl="0">
              <a:spcBef>
                <a:spcPts val="600"/>
              </a:spcBef>
              <a:spcAft>
                <a:spcPts val="0"/>
              </a:spcAft>
              <a:buNone/>
            </a:pPr>
            <a:endParaRPr sz="3600" dirty="0">
              <a:solidFill>
                <a:srgbClr val="FF0000"/>
              </a:solidFill>
              <a:latin typeface="Calibri"/>
              <a:ea typeface="Calibri"/>
              <a:cs typeface="Calibri"/>
              <a:sym typeface="Calibri"/>
            </a:endParaRPr>
          </a:p>
        </p:txBody>
      </p:sp>
      <p:sp>
        <p:nvSpPr>
          <p:cNvPr id="363" name="Google Shape;363;p41"/>
          <p:cNvSpPr txBox="1">
            <a:spLocks noGrp="1"/>
          </p:cNvSpPr>
          <p:nvPr>
            <p:ph type="ftr" idx="11"/>
          </p:nvPr>
        </p:nvSpPr>
        <p:spPr>
          <a:xfrm>
            <a:off x="238125" y="6354762"/>
            <a:ext cx="4376700" cy="3651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dirty="0"/>
              <a:t>Stanford-Sequoia 3-D Project Update Fall 2019 Meeting</a:t>
            </a:r>
            <a:endParaRPr dirty="0"/>
          </a:p>
        </p:txBody>
      </p:sp>
      <p:sp>
        <p:nvSpPr>
          <p:cNvPr id="364" name="Google Shape;364;p41"/>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20</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4"/>
        <p:cNvGrpSpPr/>
        <p:nvPr/>
      </p:nvGrpSpPr>
      <p:grpSpPr>
        <a:xfrm>
          <a:off x="0" y="0"/>
          <a:ext cx="0" cy="0"/>
          <a:chOff x="0" y="0"/>
          <a:chExt cx="0" cy="0"/>
        </a:xfrm>
      </p:grpSpPr>
      <p:sp>
        <p:nvSpPr>
          <p:cNvPr id="125" name="Google Shape;125;p17"/>
          <p:cNvSpPr>
            <a:spLocks noGrp="1"/>
          </p:cNvSpPr>
          <p:nvPr>
            <p:ph type="title"/>
          </p:nvPr>
        </p:nvSpPr>
        <p:spPr>
          <a:xfrm>
            <a:off x="398585" y="290953"/>
            <a:ext cx="2372400" cy="2208600"/>
          </a:xfrm>
          <a:prstGeom prst="ellipse">
            <a:avLst/>
          </a:prstGeom>
          <a:solidFill>
            <a:srgbClr val="757070"/>
          </a:solidFill>
          <a:ln w="174625" cap="flat" cmpd="thinThick">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2520"/>
              <a:buFont typeface="Calibri"/>
              <a:buNone/>
            </a:pPr>
            <a:endParaRPr sz="2520">
              <a:solidFill>
                <a:schemeClr val="lt1"/>
              </a:solidFill>
            </a:endParaRPr>
          </a:p>
          <a:p>
            <a:pPr marL="0" lvl="0" indent="0" algn="ctr" rtl="0">
              <a:lnSpc>
                <a:spcPct val="90000"/>
              </a:lnSpc>
              <a:spcBef>
                <a:spcPts val="0"/>
              </a:spcBef>
              <a:spcAft>
                <a:spcPts val="0"/>
              </a:spcAft>
              <a:buClr>
                <a:schemeClr val="lt1"/>
              </a:buClr>
              <a:buSzPts val="2520"/>
              <a:buFont typeface="Calibri"/>
              <a:buNone/>
            </a:pPr>
            <a:r>
              <a:rPr lang="en-US" sz="2520">
                <a:solidFill>
                  <a:schemeClr val="lt1"/>
                </a:solidFill>
              </a:rPr>
              <a:t>Broad Context</a:t>
            </a:r>
            <a:br>
              <a:rPr lang="en-US" sz="2520">
                <a:solidFill>
                  <a:schemeClr val="lt1"/>
                </a:solidFill>
              </a:rPr>
            </a:br>
            <a:endParaRPr sz="2520">
              <a:solidFill>
                <a:schemeClr val="lt1"/>
              </a:solidFill>
            </a:endParaRPr>
          </a:p>
        </p:txBody>
      </p:sp>
      <p:sp>
        <p:nvSpPr>
          <p:cNvPr id="126" name="Google Shape;126;p17"/>
          <p:cNvSpPr txBox="1"/>
          <p:nvPr/>
        </p:nvSpPr>
        <p:spPr>
          <a:xfrm>
            <a:off x="3188800" y="747325"/>
            <a:ext cx="8680200" cy="4041900"/>
          </a:xfrm>
          <a:prstGeom prst="rect">
            <a:avLst/>
          </a:prstGeom>
          <a:noFill/>
          <a:ln>
            <a:noFill/>
          </a:ln>
        </p:spPr>
        <p:txBody>
          <a:bodyPr spcFirstLastPara="1" wrap="square" lIns="91425" tIns="45700" rIns="91425" bIns="45700" anchor="t" anchorCtr="0">
            <a:noAutofit/>
          </a:bodyPr>
          <a:lstStyle/>
          <a:p>
            <a:pPr marL="457200" lvl="0" indent="-419100" algn="l" rtl="0">
              <a:spcBef>
                <a:spcPts val="0"/>
              </a:spcBef>
              <a:spcAft>
                <a:spcPts val="0"/>
              </a:spcAft>
              <a:buClr>
                <a:schemeClr val="dk1"/>
              </a:buClr>
              <a:buSzPts val="3000"/>
              <a:buFont typeface="Calibri"/>
              <a:buChar char="❖"/>
            </a:pPr>
            <a:r>
              <a:rPr lang="en-US" sz="3000">
                <a:solidFill>
                  <a:schemeClr val="dk1"/>
                </a:solidFill>
                <a:latin typeface="Calibri"/>
                <a:ea typeface="Calibri"/>
                <a:cs typeface="Calibri"/>
                <a:sym typeface="Calibri"/>
              </a:rPr>
              <a:t>This project focuses on students categorized officially by state policy (and now federal guidance) as </a:t>
            </a:r>
            <a:r>
              <a:rPr lang="en-US" sz="3000" i="1">
                <a:solidFill>
                  <a:schemeClr val="dk1"/>
                </a:solidFill>
                <a:latin typeface="Calibri"/>
                <a:ea typeface="Calibri"/>
                <a:cs typeface="Calibri"/>
                <a:sym typeface="Calibri"/>
              </a:rPr>
              <a:t>Long Term English Language Learners</a:t>
            </a:r>
            <a:r>
              <a:rPr lang="en-US" sz="3000">
                <a:solidFill>
                  <a:schemeClr val="dk1"/>
                </a:solidFill>
                <a:latin typeface="Calibri"/>
                <a:ea typeface="Calibri"/>
                <a:cs typeface="Calibri"/>
                <a:sym typeface="Calibri"/>
              </a:rPr>
              <a:t> (LTELs)—students who have been classified as English learners for six or more years. </a:t>
            </a:r>
            <a:endParaRPr sz="3000">
              <a:solidFill>
                <a:schemeClr val="dk1"/>
              </a:solidFill>
              <a:latin typeface="Calibri"/>
              <a:ea typeface="Calibri"/>
              <a:cs typeface="Calibri"/>
              <a:sym typeface="Calibri"/>
            </a:endParaRPr>
          </a:p>
          <a:p>
            <a:pPr marL="457200" lvl="0" indent="0" algn="l" rtl="0">
              <a:spcBef>
                <a:spcPts val="0"/>
              </a:spcBef>
              <a:spcAft>
                <a:spcPts val="0"/>
              </a:spcAft>
              <a:buNone/>
            </a:pPr>
            <a:endParaRPr sz="3000">
              <a:solidFill>
                <a:schemeClr val="dk1"/>
              </a:solidFill>
              <a:latin typeface="Calibri"/>
              <a:ea typeface="Calibri"/>
              <a:cs typeface="Calibri"/>
              <a:sym typeface="Calibri"/>
            </a:endParaRPr>
          </a:p>
          <a:p>
            <a:pPr marL="457200" lvl="0" indent="-419100" algn="l" rtl="0">
              <a:spcBef>
                <a:spcPts val="0"/>
              </a:spcBef>
              <a:spcAft>
                <a:spcPts val="0"/>
              </a:spcAft>
              <a:buClr>
                <a:schemeClr val="dk1"/>
              </a:buClr>
              <a:buSzPts val="3000"/>
              <a:buFont typeface="Calibri"/>
              <a:buChar char="❖"/>
            </a:pPr>
            <a:r>
              <a:rPr lang="en-US" sz="3000">
                <a:solidFill>
                  <a:schemeClr val="dk1"/>
                </a:solidFill>
                <a:latin typeface="Calibri"/>
                <a:ea typeface="Calibri"/>
                <a:cs typeface="Calibri"/>
                <a:sym typeface="Calibri"/>
              </a:rPr>
              <a:t>Schools are required to collect data on students classified as LTELs, yet we know very little about:</a:t>
            </a:r>
            <a:endParaRPr sz="3000">
              <a:solidFill>
                <a:schemeClr val="dk1"/>
              </a:solidFill>
              <a:latin typeface="Calibri"/>
              <a:ea typeface="Calibri"/>
              <a:cs typeface="Calibri"/>
              <a:sym typeface="Calibri"/>
            </a:endParaRPr>
          </a:p>
          <a:p>
            <a:pPr marL="914400" lvl="1" indent="-419100" algn="l" rtl="0">
              <a:spcBef>
                <a:spcPts val="0"/>
              </a:spcBef>
              <a:spcAft>
                <a:spcPts val="0"/>
              </a:spcAft>
              <a:buClr>
                <a:schemeClr val="dk1"/>
              </a:buClr>
              <a:buSzPts val="3000"/>
              <a:buFont typeface="Calibri"/>
              <a:buChar char="➢"/>
            </a:pPr>
            <a:r>
              <a:rPr lang="en-US" sz="3000">
                <a:solidFill>
                  <a:schemeClr val="dk1"/>
                </a:solidFill>
                <a:latin typeface="Calibri"/>
                <a:ea typeface="Calibri"/>
                <a:cs typeface="Calibri"/>
                <a:sym typeface="Calibri"/>
              </a:rPr>
              <a:t>The characteristics of students within the category </a:t>
            </a:r>
            <a:endParaRPr sz="3000">
              <a:solidFill>
                <a:schemeClr val="dk1"/>
              </a:solidFill>
              <a:latin typeface="Calibri"/>
              <a:ea typeface="Calibri"/>
              <a:cs typeface="Calibri"/>
              <a:sym typeface="Calibri"/>
            </a:endParaRPr>
          </a:p>
          <a:p>
            <a:pPr marL="914400" lvl="1" indent="-419100" algn="l" rtl="0">
              <a:spcBef>
                <a:spcPts val="0"/>
              </a:spcBef>
              <a:spcAft>
                <a:spcPts val="0"/>
              </a:spcAft>
              <a:buClr>
                <a:schemeClr val="dk1"/>
              </a:buClr>
              <a:buSzPts val="3000"/>
              <a:buFont typeface="Calibri"/>
              <a:buChar char="➢"/>
            </a:pPr>
            <a:r>
              <a:rPr lang="en-US" sz="3000">
                <a:solidFill>
                  <a:schemeClr val="dk1"/>
                </a:solidFill>
                <a:latin typeface="Calibri"/>
                <a:ea typeface="Calibri"/>
                <a:cs typeface="Calibri"/>
                <a:sym typeface="Calibri"/>
              </a:rPr>
              <a:t>The impact of the category on students’  achievement and overall school experience</a:t>
            </a:r>
            <a:endParaRPr sz="3000">
              <a:solidFill>
                <a:schemeClr val="dk1"/>
              </a:solidFill>
              <a:latin typeface="Calibri"/>
              <a:ea typeface="Calibri"/>
              <a:cs typeface="Calibri"/>
              <a:sym typeface="Calibri"/>
            </a:endParaRPr>
          </a:p>
          <a:p>
            <a:pPr marL="457200" lvl="0" indent="0" algn="l" rtl="0">
              <a:spcBef>
                <a:spcPts val="0"/>
              </a:spcBef>
              <a:spcAft>
                <a:spcPts val="0"/>
              </a:spcAft>
              <a:buNone/>
            </a:pPr>
            <a:endParaRPr sz="2400">
              <a:solidFill>
                <a:schemeClr val="dk1"/>
              </a:solidFill>
              <a:latin typeface="Calibri"/>
              <a:ea typeface="Calibri"/>
              <a:cs typeface="Calibri"/>
              <a:sym typeface="Calibri"/>
            </a:endParaRPr>
          </a:p>
          <a:p>
            <a:pPr marL="0" lvl="0" indent="0" algn="l" rtl="0">
              <a:spcBef>
                <a:spcPts val="600"/>
              </a:spcBef>
              <a:spcAft>
                <a:spcPts val="0"/>
              </a:spcAft>
              <a:buSzPts val="1100"/>
              <a:buNone/>
            </a:pPr>
            <a:endParaRPr sz="1800">
              <a:solidFill>
                <a:schemeClr val="dk1"/>
              </a:solidFill>
              <a:latin typeface="Calibri"/>
              <a:ea typeface="Calibri"/>
              <a:cs typeface="Calibri"/>
              <a:sym typeface="Calibri"/>
            </a:endParaRPr>
          </a:p>
          <a:p>
            <a:pPr marL="0" lvl="0" indent="0" algn="l" rtl="0">
              <a:spcBef>
                <a:spcPts val="600"/>
              </a:spcBef>
              <a:spcAft>
                <a:spcPts val="0"/>
              </a:spcAft>
              <a:buClr>
                <a:schemeClr val="dk1"/>
              </a:buClr>
              <a:buSzPts val="1100"/>
              <a:buFont typeface="Arial"/>
              <a:buNone/>
            </a:pPr>
            <a:endParaRPr sz="1800">
              <a:solidFill>
                <a:schemeClr val="dk1"/>
              </a:solidFill>
              <a:latin typeface="Calibri"/>
              <a:ea typeface="Calibri"/>
              <a:cs typeface="Calibri"/>
              <a:sym typeface="Calibri"/>
            </a:endParaRPr>
          </a:p>
        </p:txBody>
      </p:sp>
      <p:sp>
        <p:nvSpPr>
          <p:cNvPr id="127" name="Google Shape;127;p17"/>
          <p:cNvSpPr txBox="1">
            <a:spLocks noGrp="1"/>
          </p:cNvSpPr>
          <p:nvPr>
            <p:ph type="ftr" idx="11"/>
          </p:nvPr>
        </p:nvSpPr>
        <p:spPr>
          <a:xfrm>
            <a:off x="238125" y="6354762"/>
            <a:ext cx="4376700" cy="3651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a:t>Stanford-Sequoia 3-D Project Update Fall 2019 Meeting</a:t>
            </a:r>
            <a:endParaRPr/>
          </a:p>
        </p:txBody>
      </p:sp>
      <p:sp>
        <p:nvSpPr>
          <p:cNvPr id="128" name="Google Shape;128;p17"/>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3</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49"/>
        <p:cNvGrpSpPr/>
        <p:nvPr/>
      </p:nvGrpSpPr>
      <p:grpSpPr>
        <a:xfrm>
          <a:off x="0" y="0"/>
          <a:ext cx="0" cy="0"/>
          <a:chOff x="0" y="0"/>
          <a:chExt cx="0" cy="0"/>
        </a:xfrm>
      </p:grpSpPr>
      <p:sp>
        <p:nvSpPr>
          <p:cNvPr id="150" name="Google Shape;150;p20"/>
          <p:cNvSpPr>
            <a:spLocks noGrp="1"/>
          </p:cNvSpPr>
          <p:nvPr>
            <p:ph type="title"/>
          </p:nvPr>
        </p:nvSpPr>
        <p:spPr>
          <a:xfrm>
            <a:off x="398585" y="290953"/>
            <a:ext cx="2372400" cy="2208600"/>
          </a:xfrm>
          <a:prstGeom prst="ellipse">
            <a:avLst/>
          </a:prstGeom>
          <a:solidFill>
            <a:srgbClr val="757070"/>
          </a:solidFill>
          <a:ln w="174625" cap="flat" cmpd="thinThick">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2520"/>
              <a:buFont typeface="Calibri"/>
              <a:buNone/>
            </a:pPr>
            <a:br>
              <a:rPr lang="en-US" sz="2520">
                <a:solidFill>
                  <a:schemeClr val="lt1"/>
                </a:solidFill>
              </a:rPr>
            </a:br>
            <a:r>
              <a:rPr lang="en-US" sz="2520">
                <a:solidFill>
                  <a:schemeClr val="lt1"/>
                </a:solidFill>
              </a:rPr>
              <a:t>Problems of Practice</a:t>
            </a:r>
            <a:br>
              <a:rPr lang="en-US" sz="2520">
                <a:solidFill>
                  <a:schemeClr val="lt1"/>
                </a:solidFill>
              </a:rPr>
            </a:br>
            <a:endParaRPr sz="2520">
              <a:solidFill>
                <a:schemeClr val="lt1"/>
              </a:solidFill>
            </a:endParaRPr>
          </a:p>
        </p:txBody>
      </p:sp>
      <p:sp>
        <p:nvSpPr>
          <p:cNvPr id="151" name="Google Shape;151;p20"/>
          <p:cNvSpPr txBox="1"/>
          <p:nvPr/>
        </p:nvSpPr>
        <p:spPr>
          <a:xfrm>
            <a:off x="3002554" y="218445"/>
            <a:ext cx="9052500" cy="46617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sz="3600" dirty="0">
                <a:solidFill>
                  <a:srgbClr val="FF0000"/>
                </a:solidFill>
                <a:latin typeface="Calibri"/>
                <a:ea typeface="Calibri"/>
                <a:cs typeface="Calibri"/>
                <a:sym typeface="Calibri"/>
              </a:rPr>
              <a:t>Foci for 2018-2019:</a:t>
            </a:r>
            <a:endParaRPr sz="3600" dirty="0">
              <a:solidFill>
                <a:srgbClr val="FF0000"/>
              </a:solidFill>
              <a:latin typeface="Calibri"/>
              <a:ea typeface="Calibri"/>
              <a:cs typeface="Calibri"/>
              <a:sym typeface="Calibri"/>
            </a:endParaRPr>
          </a:p>
          <a:p>
            <a:pPr marL="457200" lvl="0" indent="-457200" algn="l" rtl="0">
              <a:spcBef>
                <a:spcPts val="0"/>
              </a:spcBef>
              <a:spcAft>
                <a:spcPts val="0"/>
              </a:spcAft>
              <a:buClr>
                <a:schemeClr val="dk1"/>
              </a:buClr>
              <a:buSzPts val="3600"/>
              <a:buFont typeface="Calibri"/>
              <a:buChar char="❖"/>
            </a:pPr>
            <a:r>
              <a:rPr lang="en-US" sz="3600" dirty="0">
                <a:solidFill>
                  <a:schemeClr val="dk1"/>
                </a:solidFill>
                <a:latin typeface="Calibri"/>
                <a:ea typeface="Calibri"/>
                <a:cs typeface="Calibri"/>
                <a:sym typeface="Calibri"/>
              </a:rPr>
              <a:t>What factors influence how students become LTELs?</a:t>
            </a:r>
            <a:endParaRPr sz="3600" dirty="0">
              <a:solidFill>
                <a:schemeClr val="dk1"/>
              </a:solidFill>
              <a:latin typeface="Calibri"/>
              <a:ea typeface="Calibri"/>
              <a:cs typeface="Calibri"/>
              <a:sym typeface="Calibri"/>
            </a:endParaRPr>
          </a:p>
          <a:p>
            <a:pPr marL="457200" lvl="0" indent="0" algn="l" rtl="0">
              <a:spcBef>
                <a:spcPts val="0"/>
              </a:spcBef>
              <a:spcAft>
                <a:spcPts val="0"/>
              </a:spcAft>
              <a:buNone/>
            </a:pPr>
            <a:endParaRPr sz="3600" dirty="0">
              <a:solidFill>
                <a:schemeClr val="dk1"/>
              </a:solidFill>
              <a:latin typeface="Calibri"/>
              <a:ea typeface="Calibri"/>
              <a:cs typeface="Calibri"/>
              <a:sym typeface="Calibri"/>
            </a:endParaRPr>
          </a:p>
          <a:p>
            <a:pPr marL="457200" lvl="0" indent="-457200" algn="l" rtl="0">
              <a:spcBef>
                <a:spcPts val="0"/>
              </a:spcBef>
              <a:spcAft>
                <a:spcPts val="0"/>
              </a:spcAft>
              <a:buSzPts val="3600"/>
              <a:buFont typeface="Calibri"/>
              <a:buChar char="❖"/>
            </a:pPr>
            <a:r>
              <a:rPr lang="en-US" sz="3600" dirty="0">
                <a:solidFill>
                  <a:schemeClr val="dk1"/>
                </a:solidFill>
                <a:latin typeface="Calibri"/>
                <a:ea typeface="Calibri"/>
                <a:cs typeface="Calibri"/>
                <a:sym typeface="Calibri"/>
              </a:rPr>
              <a:t>What factors shape the ways in which ELs are identified, supported, taught, and assessed?</a:t>
            </a:r>
            <a:endParaRPr sz="3600" dirty="0">
              <a:solidFill>
                <a:schemeClr val="dk1"/>
              </a:solidFill>
              <a:latin typeface="Calibri"/>
              <a:ea typeface="Calibri"/>
              <a:cs typeface="Calibri"/>
              <a:sym typeface="Calibri"/>
            </a:endParaRPr>
          </a:p>
          <a:p>
            <a:pPr marL="457200" lvl="0" indent="0" algn="l" rtl="0">
              <a:spcBef>
                <a:spcPts val="0"/>
              </a:spcBef>
              <a:spcAft>
                <a:spcPts val="0"/>
              </a:spcAft>
              <a:buNone/>
            </a:pPr>
            <a:endParaRPr sz="3600" dirty="0">
              <a:solidFill>
                <a:schemeClr val="dk1"/>
              </a:solidFill>
              <a:latin typeface="Calibri"/>
              <a:ea typeface="Calibri"/>
              <a:cs typeface="Calibri"/>
              <a:sym typeface="Calibri"/>
            </a:endParaRPr>
          </a:p>
          <a:p>
            <a:pPr marL="457200" lvl="0" indent="-457200" algn="l" rtl="0">
              <a:spcBef>
                <a:spcPts val="0"/>
              </a:spcBef>
              <a:spcAft>
                <a:spcPts val="0"/>
              </a:spcAft>
              <a:buClr>
                <a:schemeClr val="dk1"/>
              </a:buClr>
              <a:buSzPts val="3600"/>
              <a:buFont typeface="Calibri"/>
              <a:buChar char="❖"/>
            </a:pPr>
            <a:r>
              <a:rPr lang="en-US" sz="3600" dirty="0">
                <a:solidFill>
                  <a:schemeClr val="dk1"/>
                </a:solidFill>
                <a:latin typeface="Calibri"/>
                <a:ea typeface="Calibri"/>
                <a:cs typeface="Calibri"/>
                <a:sym typeface="Calibri"/>
              </a:rPr>
              <a:t>What do we know about LTELs’ access to college-preparatory mathematics classes in SUHSD?</a:t>
            </a:r>
            <a:endParaRPr sz="3600" dirty="0">
              <a:solidFill>
                <a:schemeClr val="dk1"/>
              </a:solidFill>
              <a:latin typeface="Calibri"/>
              <a:ea typeface="Calibri"/>
              <a:cs typeface="Calibri"/>
              <a:sym typeface="Calibri"/>
            </a:endParaRPr>
          </a:p>
          <a:p>
            <a:pPr marL="457200" lvl="0" indent="0" algn="l" rtl="0">
              <a:spcBef>
                <a:spcPts val="0"/>
              </a:spcBef>
              <a:spcAft>
                <a:spcPts val="0"/>
              </a:spcAft>
              <a:buNone/>
            </a:pPr>
            <a:endParaRPr sz="3000" dirty="0">
              <a:solidFill>
                <a:schemeClr val="dk1"/>
              </a:solidFill>
              <a:latin typeface="Calibri"/>
              <a:ea typeface="Calibri"/>
              <a:cs typeface="Calibri"/>
              <a:sym typeface="Calibri"/>
            </a:endParaRPr>
          </a:p>
          <a:p>
            <a:pPr marL="457200" lvl="0" indent="0" algn="l" rtl="0">
              <a:spcBef>
                <a:spcPts val="0"/>
              </a:spcBef>
              <a:spcAft>
                <a:spcPts val="0"/>
              </a:spcAft>
              <a:buNone/>
            </a:pPr>
            <a:endParaRPr sz="3000" dirty="0">
              <a:latin typeface="Calibri"/>
              <a:ea typeface="Calibri"/>
              <a:cs typeface="Calibri"/>
              <a:sym typeface="Calibri"/>
            </a:endParaRPr>
          </a:p>
          <a:p>
            <a:pPr marL="457200" lvl="0" indent="0" algn="l" rtl="0">
              <a:spcBef>
                <a:spcPts val="600"/>
              </a:spcBef>
              <a:spcAft>
                <a:spcPts val="0"/>
              </a:spcAft>
              <a:buNone/>
            </a:pPr>
            <a:endParaRPr sz="3600" dirty="0">
              <a:solidFill>
                <a:srgbClr val="FF0000"/>
              </a:solidFill>
              <a:latin typeface="Calibri"/>
              <a:ea typeface="Calibri"/>
              <a:cs typeface="Calibri"/>
              <a:sym typeface="Calibri"/>
            </a:endParaRPr>
          </a:p>
        </p:txBody>
      </p:sp>
      <p:sp>
        <p:nvSpPr>
          <p:cNvPr id="152" name="Google Shape;152;p20"/>
          <p:cNvSpPr txBox="1">
            <a:spLocks noGrp="1"/>
          </p:cNvSpPr>
          <p:nvPr>
            <p:ph type="ftr" idx="11"/>
          </p:nvPr>
        </p:nvSpPr>
        <p:spPr>
          <a:xfrm>
            <a:off x="238125" y="6354762"/>
            <a:ext cx="4376700" cy="3651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a:t>Stanford-Sequoia 3-D Project Update Fall 2019 Meeting</a:t>
            </a:r>
            <a:endParaRPr/>
          </a:p>
        </p:txBody>
      </p:sp>
      <p:sp>
        <p:nvSpPr>
          <p:cNvPr id="153" name="Google Shape;153;p20"/>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4</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58"/>
        <p:cNvGrpSpPr/>
        <p:nvPr/>
      </p:nvGrpSpPr>
      <p:grpSpPr>
        <a:xfrm>
          <a:off x="0" y="0"/>
          <a:ext cx="0" cy="0"/>
          <a:chOff x="0" y="0"/>
          <a:chExt cx="0" cy="0"/>
        </a:xfrm>
      </p:grpSpPr>
      <p:sp>
        <p:nvSpPr>
          <p:cNvPr id="159" name="Google Shape;159;p21"/>
          <p:cNvSpPr>
            <a:spLocks noGrp="1"/>
          </p:cNvSpPr>
          <p:nvPr>
            <p:ph type="title"/>
          </p:nvPr>
        </p:nvSpPr>
        <p:spPr>
          <a:xfrm>
            <a:off x="290065" y="188900"/>
            <a:ext cx="2135083" cy="1725094"/>
          </a:xfrm>
          <a:prstGeom prst="ellipse">
            <a:avLst/>
          </a:prstGeom>
          <a:solidFill>
            <a:srgbClr val="757070"/>
          </a:solidFill>
          <a:ln w="174625" cap="flat" cmpd="thinThick">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2520"/>
              <a:buFont typeface="Calibri"/>
              <a:buNone/>
            </a:pPr>
            <a:br>
              <a:rPr lang="en-US" sz="2520" dirty="0">
                <a:solidFill>
                  <a:schemeClr val="lt1"/>
                </a:solidFill>
              </a:rPr>
            </a:br>
            <a:r>
              <a:rPr lang="en-US" sz="2520" dirty="0">
                <a:solidFill>
                  <a:schemeClr val="lt1"/>
                </a:solidFill>
              </a:rPr>
              <a:t>Activities</a:t>
            </a:r>
            <a:br>
              <a:rPr lang="en-US" sz="2520" dirty="0">
                <a:solidFill>
                  <a:schemeClr val="lt1"/>
                </a:solidFill>
              </a:rPr>
            </a:br>
            <a:endParaRPr sz="2520" dirty="0">
              <a:solidFill>
                <a:schemeClr val="lt1"/>
              </a:solidFill>
            </a:endParaRPr>
          </a:p>
        </p:txBody>
      </p:sp>
      <p:sp>
        <p:nvSpPr>
          <p:cNvPr id="160" name="Google Shape;160;p21"/>
          <p:cNvSpPr txBox="1"/>
          <p:nvPr/>
        </p:nvSpPr>
        <p:spPr>
          <a:xfrm>
            <a:off x="3139050" y="1220000"/>
            <a:ext cx="8680200" cy="3108600"/>
          </a:xfrm>
          <a:prstGeom prst="rect">
            <a:avLst/>
          </a:prstGeom>
          <a:noFill/>
          <a:ln>
            <a:noFill/>
          </a:ln>
        </p:spPr>
        <p:txBody>
          <a:bodyPr spcFirstLastPara="1" wrap="square" lIns="91425" tIns="45700" rIns="91425" bIns="45700" anchor="t" anchorCtr="0">
            <a:noAutofit/>
          </a:bodyPr>
          <a:lstStyle/>
          <a:p>
            <a:pPr marL="0" lvl="0" indent="0" algn="l" rtl="0">
              <a:spcBef>
                <a:spcPts val="600"/>
              </a:spcBef>
              <a:spcAft>
                <a:spcPts val="0"/>
              </a:spcAft>
              <a:buNone/>
            </a:pPr>
            <a:r>
              <a:rPr lang="en-US" sz="3600">
                <a:latin typeface="Calibri"/>
                <a:ea typeface="Calibri"/>
                <a:cs typeface="Calibri"/>
                <a:sym typeface="Calibri"/>
              </a:rPr>
              <a:t> </a:t>
            </a:r>
            <a:endParaRPr sz="3600">
              <a:latin typeface="Calibri"/>
              <a:ea typeface="Calibri"/>
              <a:cs typeface="Calibri"/>
              <a:sym typeface="Calibri"/>
            </a:endParaRPr>
          </a:p>
          <a:p>
            <a:pPr marL="0" lvl="0" indent="0" algn="l" rtl="0">
              <a:spcBef>
                <a:spcPts val="600"/>
              </a:spcBef>
              <a:spcAft>
                <a:spcPts val="0"/>
              </a:spcAft>
              <a:buClr>
                <a:schemeClr val="dk1"/>
              </a:buClr>
              <a:buSzPts val="1100"/>
              <a:buFont typeface="Arial"/>
              <a:buNone/>
            </a:pPr>
            <a:endParaRPr sz="3600">
              <a:latin typeface="Calibri"/>
              <a:ea typeface="Calibri"/>
              <a:cs typeface="Calibri"/>
              <a:sym typeface="Calibri"/>
            </a:endParaRPr>
          </a:p>
          <a:p>
            <a:pPr marL="0" lvl="0" indent="0" algn="l" rtl="0">
              <a:spcBef>
                <a:spcPts val="600"/>
              </a:spcBef>
              <a:spcAft>
                <a:spcPts val="0"/>
              </a:spcAft>
              <a:buNone/>
            </a:pPr>
            <a:endParaRPr sz="3600">
              <a:latin typeface="Calibri"/>
              <a:ea typeface="Calibri"/>
              <a:cs typeface="Calibri"/>
              <a:sym typeface="Calibri"/>
            </a:endParaRPr>
          </a:p>
        </p:txBody>
      </p:sp>
      <p:sp>
        <p:nvSpPr>
          <p:cNvPr id="161" name="Google Shape;161;p21"/>
          <p:cNvSpPr txBox="1">
            <a:spLocks noGrp="1"/>
          </p:cNvSpPr>
          <p:nvPr>
            <p:ph type="ftr" idx="11"/>
          </p:nvPr>
        </p:nvSpPr>
        <p:spPr>
          <a:xfrm>
            <a:off x="528600" y="6356350"/>
            <a:ext cx="4114800" cy="3651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a:t>Stanford-Sequoia 3-D Project Update Fall 2019 Meeting</a:t>
            </a:r>
            <a:endParaRPr/>
          </a:p>
        </p:txBody>
      </p:sp>
      <p:sp>
        <p:nvSpPr>
          <p:cNvPr id="162" name="Google Shape;162;p21"/>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en-US"/>
              <a:t>5</a:t>
            </a:fld>
            <a:endParaRPr dirty="0"/>
          </a:p>
        </p:txBody>
      </p:sp>
      <p:sp>
        <p:nvSpPr>
          <p:cNvPr id="164" name="Google Shape;164;p21"/>
          <p:cNvSpPr txBox="1">
            <a:spLocks noGrp="1"/>
          </p:cNvSpPr>
          <p:nvPr>
            <p:ph type="body" idx="1"/>
          </p:nvPr>
        </p:nvSpPr>
        <p:spPr>
          <a:xfrm>
            <a:off x="3044275" y="369837"/>
            <a:ext cx="5157900" cy="581400"/>
          </a:xfrm>
          <a:prstGeom prst="rect">
            <a:avLst/>
          </a:prstGeom>
        </p:spPr>
        <p:txBody>
          <a:bodyPr spcFirstLastPara="1" wrap="square" lIns="91425" tIns="45700" rIns="91425" bIns="45700" anchor="b" anchorCtr="0">
            <a:noAutofit/>
          </a:bodyPr>
          <a:lstStyle/>
          <a:p>
            <a:pPr marL="0" lvl="0" indent="0" algn="l" rtl="0">
              <a:spcBef>
                <a:spcPts val="1000"/>
              </a:spcBef>
              <a:spcAft>
                <a:spcPts val="0"/>
              </a:spcAft>
              <a:buNone/>
            </a:pPr>
            <a:r>
              <a:rPr lang="en-US" dirty="0"/>
              <a:t>In 2018-2019, the QUALITATIVE team...</a:t>
            </a:r>
            <a:endParaRPr dirty="0"/>
          </a:p>
        </p:txBody>
      </p:sp>
      <p:sp>
        <p:nvSpPr>
          <p:cNvPr id="165" name="Google Shape;165;p21"/>
          <p:cNvSpPr txBox="1">
            <a:spLocks noGrp="1"/>
          </p:cNvSpPr>
          <p:nvPr>
            <p:ph type="body" idx="2"/>
          </p:nvPr>
        </p:nvSpPr>
        <p:spPr>
          <a:xfrm>
            <a:off x="3114674" y="951227"/>
            <a:ext cx="8636217" cy="5182635"/>
          </a:xfrm>
          <a:prstGeom prst="rect">
            <a:avLst/>
          </a:prstGeom>
        </p:spPr>
        <p:txBody>
          <a:bodyPr spcFirstLastPara="1" wrap="square" lIns="91425" tIns="45700" rIns="91425" bIns="45700" anchor="t" anchorCtr="0">
            <a:noAutofit/>
          </a:bodyPr>
          <a:lstStyle/>
          <a:p>
            <a:pPr>
              <a:buFont typeface="Wingdings" panose="05000000000000000000" pitchFamily="2" charset="2"/>
              <a:buChar char="v"/>
            </a:pPr>
            <a:r>
              <a:rPr lang="en-US" sz="2000" dirty="0"/>
              <a:t>Carried out exploratory case study analyses of twelve 10</a:t>
            </a:r>
            <a:r>
              <a:rPr lang="en-US" sz="2000" baseline="30000" dirty="0"/>
              <a:t>th</a:t>
            </a:r>
            <a:r>
              <a:rPr lang="en-US" sz="2000" dirty="0"/>
              <a:t> grade LTEL students at Menlo Atherton and Sequoia high schools</a:t>
            </a:r>
          </a:p>
          <a:p>
            <a:pPr>
              <a:buFont typeface="Wingdings" panose="05000000000000000000" pitchFamily="2" charset="2"/>
              <a:buChar char="v"/>
            </a:pPr>
            <a:r>
              <a:rPr lang="en-US" sz="2000" dirty="0"/>
              <a:t>Analyzed individual course enrollment patterns for case study students</a:t>
            </a:r>
          </a:p>
          <a:p>
            <a:pPr lvl="0">
              <a:buFont typeface="Wingdings" panose="05000000000000000000" pitchFamily="2" charset="2"/>
              <a:buChar char="v"/>
            </a:pPr>
            <a:r>
              <a:rPr lang="en-US" sz="2000" dirty="0"/>
              <a:t>Observed case study LTELs over a two-day period in all content classes in which they were enrolled</a:t>
            </a:r>
          </a:p>
          <a:p>
            <a:pPr lvl="0">
              <a:buFont typeface="Wingdings" panose="05000000000000000000" pitchFamily="2" charset="2"/>
              <a:buChar char="v"/>
            </a:pPr>
            <a:r>
              <a:rPr lang="en-US" sz="2000" dirty="0"/>
              <a:t>Conducted an initial examination of the ways in which cumulative (CUM) files might be useful in helping project partners learn more about LTEL students’ course taking trajectories.</a:t>
            </a:r>
          </a:p>
          <a:p>
            <a:pPr marL="114300" lvl="0" indent="0">
              <a:buNone/>
            </a:pPr>
            <a:endParaRPr lang="en-US" sz="2000" dirty="0"/>
          </a:p>
          <a:p>
            <a:pPr marL="114300" indent="0">
              <a:buNone/>
            </a:pPr>
            <a:r>
              <a:rPr lang="en-US" sz="2400" b="1" dirty="0"/>
              <a:t>In 2018-2019, the QUANTITATIVE team..</a:t>
            </a:r>
          </a:p>
          <a:p>
            <a:pPr>
              <a:buFont typeface="Wingdings" panose="05000000000000000000" pitchFamily="2" charset="2"/>
              <a:buChar char="v"/>
            </a:pPr>
            <a:r>
              <a:rPr lang="en-US" sz="2000" dirty="0"/>
              <a:t>Analyzed mathematics course pathways at SUHSD</a:t>
            </a:r>
          </a:p>
          <a:p>
            <a:pPr>
              <a:buFont typeface="Wingdings" panose="05000000000000000000" pitchFamily="2" charset="2"/>
              <a:buChar char="v"/>
            </a:pPr>
            <a:r>
              <a:rPr lang="en-US" sz="2000" dirty="0"/>
              <a:t>Analyzed</a:t>
            </a:r>
            <a:r>
              <a:rPr lang="en-US" sz="2000" dirty="0">
                <a:solidFill>
                  <a:srgbClr val="FF0000"/>
                </a:solidFill>
              </a:rPr>
              <a:t> </a:t>
            </a:r>
            <a:r>
              <a:rPr lang="en-US" sz="2000" dirty="0"/>
              <a:t>mathematics course passing rates, by language designation</a:t>
            </a:r>
          </a:p>
          <a:p>
            <a:pPr>
              <a:buFont typeface="Wingdings" panose="05000000000000000000" pitchFamily="2" charset="2"/>
              <a:buChar char="v"/>
            </a:pPr>
            <a:endParaRPr lang="en-US" sz="2000" dirty="0"/>
          </a:p>
          <a:p>
            <a:pPr marL="114300" lvl="0" indent="0">
              <a:buNone/>
            </a:pPr>
            <a:endParaRPr lang="en-US" sz="2000" dirty="0"/>
          </a:p>
          <a:p>
            <a:pPr marL="114300" lvl="0" indent="0">
              <a:buNone/>
            </a:pPr>
            <a:endParaRPr lang="en-US" sz="2000" dirty="0"/>
          </a:p>
          <a:p>
            <a:pPr indent="-381000">
              <a:lnSpc>
                <a:spcPct val="115000"/>
              </a:lnSpc>
              <a:spcBef>
                <a:spcPts val="0"/>
              </a:spcBef>
              <a:buSzPts val="2400"/>
              <a:buFont typeface="Arial"/>
              <a:buChar char="❖"/>
            </a:pPr>
            <a:endParaRPr lang="en-US" sz="2000" dirty="0">
              <a:solidFill>
                <a:schemeClr val="tx1"/>
              </a:solidFill>
            </a:endParaRPr>
          </a:p>
          <a:p>
            <a:pPr marL="457200" lvl="0" indent="-381000" algn="l" rtl="0">
              <a:lnSpc>
                <a:spcPct val="115000"/>
              </a:lnSpc>
              <a:spcBef>
                <a:spcPts val="0"/>
              </a:spcBef>
              <a:spcAft>
                <a:spcPts val="0"/>
              </a:spcAft>
              <a:buSzPts val="2400"/>
              <a:buChar char="❖"/>
            </a:pPr>
            <a:endParaRPr sz="2400" dirty="0"/>
          </a:p>
          <a:p>
            <a:pPr marL="0" lvl="0" indent="0" algn="l" rtl="0">
              <a:lnSpc>
                <a:spcPct val="115000"/>
              </a:lnSpc>
              <a:spcBef>
                <a:spcPts val="0"/>
              </a:spcBef>
              <a:spcAft>
                <a:spcPts val="0"/>
              </a:spcAft>
              <a:buNone/>
            </a:pPr>
            <a:endParaRPr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90"/>
        <p:cNvGrpSpPr/>
        <p:nvPr/>
      </p:nvGrpSpPr>
      <p:grpSpPr>
        <a:xfrm>
          <a:off x="0" y="0"/>
          <a:ext cx="0" cy="0"/>
          <a:chOff x="0" y="0"/>
          <a:chExt cx="0" cy="0"/>
        </a:xfrm>
      </p:grpSpPr>
      <p:sp>
        <p:nvSpPr>
          <p:cNvPr id="191" name="Google Shape;191;p24"/>
          <p:cNvSpPr>
            <a:spLocks noGrp="1"/>
          </p:cNvSpPr>
          <p:nvPr>
            <p:ph type="title"/>
          </p:nvPr>
        </p:nvSpPr>
        <p:spPr>
          <a:xfrm>
            <a:off x="398585" y="290953"/>
            <a:ext cx="2372400" cy="2208600"/>
          </a:xfrm>
          <a:prstGeom prst="ellipse">
            <a:avLst/>
          </a:prstGeom>
          <a:solidFill>
            <a:srgbClr val="757070"/>
          </a:solidFill>
          <a:ln w="174625" cap="flat" cmpd="thinThick">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2520"/>
              <a:buFont typeface="Calibri"/>
              <a:buNone/>
            </a:pPr>
            <a:br>
              <a:rPr lang="en-US" sz="2520" dirty="0">
                <a:solidFill>
                  <a:schemeClr val="lt1"/>
                </a:solidFill>
              </a:rPr>
            </a:br>
            <a:r>
              <a:rPr lang="en-US" sz="2520" dirty="0">
                <a:solidFill>
                  <a:schemeClr val="lt1"/>
                </a:solidFill>
              </a:rPr>
              <a:t>Math Enrollment Patterns</a:t>
            </a:r>
            <a:br>
              <a:rPr lang="en-US" sz="2520" dirty="0">
                <a:solidFill>
                  <a:schemeClr val="lt1"/>
                </a:solidFill>
              </a:rPr>
            </a:br>
            <a:endParaRPr sz="2520" dirty="0">
              <a:solidFill>
                <a:schemeClr val="lt1"/>
              </a:solidFill>
            </a:endParaRPr>
          </a:p>
        </p:txBody>
      </p:sp>
      <p:sp>
        <p:nvSpPr>
          <p:cNvPr id="192" name="Google Shape;192;p24"/>
          <p:cNvSpPr txBox="1">
            <a:spLocks noGrp="1"/>
          </p:cNvSpPr>
          <p:nvPr>
            <p:ph type="ftr" idx="11"/>
          </p:nvPr>
        </p:nvSpPr>
        <p:spPr>
          <a:xfrm>
            <a:off x="238125" y="6354762"/>
            <a:ext cx="4376700" cy="3651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a:t>Stanford-Sequoia 3-D Project Update Fall 2019 Meeting</a:t>
            </a:r>
            <a:endParaRPr/>
          </a:p>
        </p:txBody>
      </p:sp>
      <p:sp>
        <p:nvSpPr>
          <p:cNvPr id="193" name="Google Shape;193;p24"/>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6</a:t>
            </a:fld>
            <a:endParaRPr/>
          </a:p>
        </p:txBody>
      </p:sp>
      <p:sp>
        <p:nvSpPr>
          <p:cNvPr id="194" name="Google Shape;194;p24"/>
          <p:cNvSpPr txBox="1"/>
          <p:nvPr/>
        </p:nvSpPr>
        <p:spPr>
          <a:xfrm>
            <a:off x="2927200" y="96106"/>
            <a:ext cx="9056552" cy="5562000"/>
          </a:xfrm>
          <a:prstGeom prst="rect">
            <a:avLst/>
          </a:prstGeom>
          <a:noFill/>
          <a:ln>
            <a:noFill/>
          </a:ln>
        </p:spPr>
        <p:txBody>
          <a:bodyPr spcFirstLastPara="1" wrap="square" lIns="91425" tIns="91425" rIns="91425" bIns="91425" anchor="t" anchorCtr="0">
            <a:noAutofit/>
          </a:bodyPr>
          <a:lstStyle/>
          <a:p>
            <a:pPr marL="457200" lvl="0" indent="-457200">
              <a:buFont typeface="Wingdings" panose="05000000000000000000" pitchFamily="2" charset="2"/>
              <a:buChar char="v"/>
            </a:pPr>
            <a:r>
              <a:rPr lang="en-US" sz="2800" dirty="0">
                <a:latin typeface="Calibri"/>
                <a:ea typeface="Calibri"/>
                <a:cs typeface="Calibri"/>
                <a:sym typeface="Calibri"/>
              </a:rPr>
              <a:t>Of the twelve 10th grade case-study students at Menlo-Atherton, 2 were enrolled in Geometry: a 10th grade-level, college-prep course </a:t>
            </a:r>
          </a:p>
          <a:p>
            <a:pPr lvl="0"/>
            <a:endParaRPr lang="en-US" sz="2800" dirty="0">
              <a:latin typeface="Calibri"/>
              <a:ea typeface="Calibri"/>
              <a:cs typeface="Calibri"/>
              <a:sym typeface="Calibri"/>
            </a:endParaRPr>
          </a:p>
          <a:p>
            <a:pPr marL="457200" lvl="0" indent="-457200">
              <a:buFont typeface="Wingdings" panose="05000000000000000000" pitchFamily="2" charset="2"/>
              <a:buChar char="v"/>
            </a:pPr>
            <a:r>
              <a:rPr lang="en-US" sz="2800" dirty="0">
                <a:latin typeface="Calibri"/>
                <a:ea typeface="Calibri"/>
                <a:cs typeface="Calibri"/>
                <a:sym typeface="Calibri"/>
              </a:rPr>
              <a:t>At Sequoia, only one 10th grade case-study student was enrolled in Geometry</a:t>
            </a:r>
          </a:p>
          <a:p>
            <a:pPr lvl="0"/>
            <a:endParaRPr lang="en-US" sz="2800" dirty="0">
              <a:latin typeface="Calibri"/>
              <a:ea typeface="Calibri"/>
              <a:cs typeface="Calibri"/>
              <a:sym typeface="Calibri"/>
            </a:endParaRPr>
          </a:p>
          <a:p>
            <a:pPr lvl="0"/>
            <a:r>
              <a:rPr lang="en-US" sz="2800" dirty="0">
                <a:latin typeface="Calibri"/>
                <a:ea typeface="Calibri"/>
                <a:cs typeface="Calibri"/>
                <a:sym typeface="Calibri"/>
              </a:rPr>
              <a:t>The remaining students were enrolled in a range of courses:</a:t>
            </a:r>
          </a:p>
          <a:p>
            <a:pPr marL="457200" lvl="2" indent="-457200">
              <a:buFont typeface="Wingdings" panose="05000000000000000000" pitchFamily="2" charset="2"/>
              <a:buChar char="v"/>
            </a:pPr>
            <a:r>
              <a:rPr lang="en-US" sz="2400" b="1" dirty="0">
                <a:latin typeface="Calibri"/>
                <a:ea typeface="Calibri"/>
                <a:cs typeface="Calibri"/>
                <a:sym typeface="Calibri"/>
              </a:rPr>
              <a:t>Remedial/Supplementary</a:t>
            </a:r>
          </a:p>
          <a:p>
            <a:pPr lvl="2"/>
            <a:r>
              <a:rPr lang="en-US" sz="2400" b="1" dirty="0">
                <a:latin typeface="Calibri"/>
                <a:ea typeface="Calibri"/>
                <a:cs typeface="Calibri"/>
                <a:sym typeface="Calibri"/>
              </a:rPr>
              <a:t>	</a:t>
            </a:r>
            <a:r>
              <a:rPr lang="en-US" sz="2400" dirty="0">
                <a:latin typeface="Calibri"/>
                <a:ea typeface="Calibri"/>
                <a:cs typeface="Calibri"/>
                <a:sym typeface="Calibri"/>
              </a:rPr>
              <a:t>Algebra Topics</a:t>
            </a:r>
          </a:p>
          <a:p>
            <a:pPr lvl="0"/>
            <a:r>
              <a:rPr lang="en-US" sz="2400" dirty="0">
                <a:latin typeface="Calibri"/>
                <a:ea typeface="Calibri"/>
                <a:cs typeface="Calibri"/>
                <a:sym typeface="Calibri"/>
              </a:rPr>
              <a:t>	Algebra Topics Support</a:t>
            </a:r>
          </a:p>
          <a:p>
            <a:pPr lvl="0"/>
            <a:r>
              <a:rPr lang="en-US" sz="2400" dirty="0">
                <a:latin typeface="Calibri"/>
                <a:ea typeface="Calibri"/>
                <a:cs typeface="Calibri"/>
                <a:sym typeface="Calibri"/>
              </a:rPr>
              <a:t>	Algebra I-P Support</a:t>
            </a:r>
          </a:p>
          <a:p>
            <a:pPr marL="457200" lvl="0" indent="-457200">
              <a:buFont typeface="Wingdings" panose="05000000000000000000" pitchFamily="2" charset="2"/>
              <a:buChar char="v"/>
            </a:pPr>
            <a:r>
              <a:rPr lang="en-US" sz="2400" b="1" dirty="0">
                <a:latin typeface="Calibri"/>
                <a:ea typeface="Calibri"/>
                <a:cs typeface="Calibri"/>
                <a:sym typeface="Calibri"/>
              </a:rPr>
              <a:t>College-preparatory, below grade-level</a:t>
            </a:r>
          </a:p>
          <a:p>
            <a:pPr lvl="0"/>
            <a:r>
              <a:rPr lang="en-US" sz="2400" dirty="0">
                <a:latin typeface="Calibri"/>
                <a:ea typeface="Calibri"/>
                <a:cs typeface="Calibri"/>
                <a:sym typeface="Calibri"/>
              </a:rPr>
              <a:t>	Algebra I-P</a:t>
            </a:r>
          </a:p>
          <a:p>
            <a:pPr lvl="0"/>
            <a:r>
              <a:rPr lang="en-US" sz="2400" dirty="0">
                <a:latin typeface="Calibri"/>
                <a:ea typeface="Calibri"/>
                <a:cs typeface="Calibri"/>
                <a:sym typeface="Calibri"/>
              </a:rPr>
              <a:t>	Integrated Math</a:t>
            </a:r>
          </a:p>
        </p:txBody>
      </p:sp>
    </p:spTree>
    <p:extLst>
      <p:ext uri="{BB962C8B-B14F-4D97-AF65-F5344CB8AC3E}">
        <p14:creationId xmlns:p14="http://schemas.microsoft.com/office/powerpoint/2010/main" val="40915704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90"/>
        <p:cNvGrpSpPr/>
        <p:nvPr/>
      </p:nvGrpSpPr>
      <p:grpSpPr>
        <a:xfrm>
          <a:off x="0" y="0"/>
          <a:ext cx="0" cy="0"/>
          <a:chOff x="0" y="0"/>
          <a:chExt cx="0" cy="0"/>
        </a:xfrm>
      </p:grpSpPr>
      <p:sp>
        <p:nvSpPr>
          <p:cNvPr id="191" name="Google Shape;191;p24"/>
          <p:cNvSpPr>
            <a:spLocks noGrp="1"/>
          </p:cNvSpPr>
          <p:nvPr>
            <p:ph type="title"/>
          </p:nvPr>
        </p:nvSpPr>
        <p:spPr>
          <a:xfrm>
            <a:off x="398585" y="290953"/>
            <a:ext cx="2372400" cy="2208600"/>
          </a:xfrm>
          <a:prstGeom prst="ellipse">
            <a:avLst/>
          </a:prstGeom>
          <a:solidFill>
            <a:srgbClr val="757070"/>
          </a:solidFill>
          <a:ln w="174625" cap="flat" cmpd="thinThick">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2520"/>
              <a:buFont typeface="Calibri"/>
              <a:buNone/>
            </a:pPr>
            <a:br>
              <a:rPr lang="en-US" sz="2520" dirty="0">
                <a:solidFill>
                  <a:schemeClr val="lt1"/>
                </a:solidFill>
              </a:rPr>
            </a:br>
            <a:r>
              <a:rPr lang="en-US" sz="2520" dirty="0">
                <a:solidFill>
                  <a:schemeClr val="lt1"/>
                </a:solidFill>
              </a:rPr>
              <a:t>Math Enrollment Patterns</a:t>
            </a:r>
            <a:br>
              <a:rPr lang="en-US" sz="2520" dirty="0">
                <a:solidFill>
                  <a:schemeClr val="lt1"/>
                </a:solidFill>
              </a:rPr>
            </a:br>
            <a:endParaRPr sz="2520" dirty="0">
              <a:solidFill>
                <a:schemeClr val="lt1"/>
              </a:solidFill>
            </a:endParaRPr>
          </a:p>
        </p:txBody>
      </p:sp>
      <p:sp>
        <p:nvSpPr>
          <p:cNvPr id="192" name="Google Shape;192;p24"/>
          <p:cNvSpPr txBox="1">
            <a:spLocks noGrp="1"/>
          </p:cNvSpPr>
          <p:nvPr>
            <p:ph type="ftr" idx="11"/>
          </p:nvPr>
        </p:nvSpPr>
        <p:spPr>
          <a:xfrm>
            <a:off x="238125" y="6354762"/>
            <a:ext cx="4376700" cy="3651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a:t>Stanford-Sequoia 3-D Project Update Fall 2019 Meeting</a:t>
            </a:r>
            <a:endParaRPr/>
          </a:p>
        </p:txBody>
      </p:sp>
      <p:sp>
        <p:nvSpPr>
          <p:cNvPr id="193" name="Google Shape;193;p24"/>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7</a:t>
            </a:fld>
            <a:endParaRPr/>
          </a:p>
        </p:txBody>
      </p:sp>
      <p:sp>
        <p:nvSpPr>
          <p:cNvPr id="194" name="Google Shape;194;p24"/>
          <p:cNvSpPr txBox="1"/>
          <p:nvPr/>
        </p:nvSpPr>
        <p:spPr>
          <a:xfrm>
            <a:off x="2864724" y="624300"/>
            <a:ext cx="9158783" cy="5562000"/>
          </a:xfrm>
          <a:prstGeom prst="rect">
            <a:avLst/>
          </a:prstGeom>
          <a:noFill/>
          <a:ln>
            <a:noFill/>
          </a:ln>
        </p:spPr>
        <p:txBody>
          <a:bodyPr spcFirstLastPara="1" wrap="square" lIns="91425" tIns="91425" rIns="91425" bIns="91425" anchor="t" anchorCtr="0">
            <a:noAutofit/>
          </a:bodyPr>
          <a:lstStyle/>
          <a:p>
            <a:pPr lvl="0"/>
            <a:r>
              <a:rPr lang="en-US" sz="3000" dirty="0">
                <a:latin typeface="Calibri"/>
                <a:ea typeface="Calibri"/>
                <a:cs typeface="Calibri"/>
                <a:sym typeface="Calibri"/>
              </a:rPr>
              <a:t>These enrollments may reflect important differences in students’:</a:t>
            </a:r>
          </a:p>
          <a:p>
            <a:pPr marL="457200" lvl="0" indent="-457200">
              <a:buFont typeface="Wingdings" panose="05000000000000000000" pitchFamily="2" charset="2"/>
              <a:buChar char="v"/>
            </a:pPr>
            <a:r>
              <a:rPr lang="en-US" sz="3000" dirty="0">
                <a:latin typeface="Calibri"/>
                <a:ea typeface="Calibri"/>
                <a:cs typeface="Calibri"/>
                <a:sym typeface="Calibri"/>
              </a:rPr>
              <a:t>mathematics backgrounds</a:t>
            </a:r>
          </a:p>
          <a:p>
            <a:pPr marL="457200" lvl="0" indent="-457200">
              <a:buFont typeface="Wingdings" panose="05000000000000000000" pitchFamily="2" charset="2"/>
              <a:buChar char="v"/>
            </a:pPr>
            <a:r>
              <a:rPr lang="en-US" sz="3000" dirty="0">
                <a:latin typeface="Calibri"/>
                <a:ea typeface="Calibri"/>
                <a:cs typeface="Calibri"/>
                <a:sym typeface="Calibri"/>
              </a:rPr>
              <a:t>their opportunity to learn</a:t>
            </a:r>
          </a:p>
          <a:p>
            <a:pPr marL="457200" lvl="0" indent="-457200">
              <a:buFont typeface="Wingdings" panose="05000000000000000000" pitchFamily="2" charset="2"/>
              <a:buChar char="v"/>
            </a:pPr>
            <a:r>
              <a:rPr lang="en-US" sz="3000" dirty="0">
                <a:latin typeface="Calibri"/>
                <a:ea typeface="Calibri"/>
                <a:cs typeface="Calibri"/>
                <a:sym typeface="Calibri"/>
              </a:rPr>
              <a:t>their ability to successfully demonstrate their knowledge or understanding of mathematics concepts on placement assessments</a:t>
            </a:r>
          </a:p>
          <a:p>
            <a:pPr lvl="0"/>
            <a:endParaRPr lang="en-US" sz="3000" dirty="0">
              <a:latin typeface="Calibri"/>
              <a:ea typeface="Calibri"/>
              <a:cs typeface="Calibri"/>
              <a:sym typeface="Calibri"/>
            </a:endParaRPr>
          </a:p>
          <a:p>
            <a:pPr lvl="0"/>
            <a:r>
              <a:rPr lang="en-US" sz="3000" dirty="0">
                <a:latin typeface="Calibri"/>
                <a:ea typeface="Calibri"/>
                <a:cs typeface="Calibri"/>
                <a:sym typeface="Calibri"/>
              </a:rPr>
              <a:t>Such test performance might also reflect students’: </a:t>
            </a:r>
          </a:p>
          <a:p>
            <a:pPr marL="457200" lvl="0" indent="-457200">
              <a:buFont typeface="Wingdings" panose="05000000000000000000" pitchFamily="2" charset="2"/>
              <a:buChar char="v"/>
            </a:pPr>
            <a:r>
              <a:rPr lang="en-US" sz="3000" dirty="0">
                <a:latin typeface="Calibri"/>
                <a:ea typeface="Calibri"/>
                <a:cs typeface="Calibri"/>
                <a:sym typeface="Calibri"/>
              </a:rPr>
              <a:t>limitations in English reading </a:t>
            </a:r>
          </a:p>
          <a:p>
            <a:pPr marL="457200" lvl="0" indent="-457200">
              <a:buFont typeface="Wingdings" panose="05000000000000000000" pitchFamily="2" charset="2"/>
              <a:buChar char="v"/>
            </a:pPr>
            <a:r>
              <a:rPr lang="en-US" sz="3000" dirty="0">
                <a:latin typeface="Calibri"/>
                <a:ea typeface="Calibri"/>
                <a:cs typeface="Calibri"/>
                <a:sym typeface="Calibri"/>
              </a:rPr>
              <a:t>inconsistent knowledge of mathematical vocabulary and phraseology</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90"/>
        <p:cNvGrpSpPr/>
        <p:nvPr/>
      </p:nvGrpSpPr>
      <p:grpSpPr>
        <a:xfrm>
          <a:off x="0" y="0"/>
          <a:ext cx="0" cy="0"/>
          <a:chOff x="0" y="0"/>
          <a:chExt cx="0" cy="0"/>
        </a:xfrm>
      </p:grpSpPr>
      <p:sp>
        <p:nvSpPr>
          <p:cNvPr id="191" name="Google Shape;191;p24"/>
          <p:cNvSpPr>
            <a:spLocks noGrp="1"/>
          </p:cNvSpPr>
          <p:nvPr>
            <p:ph type="title"/>
          </p:nvPr>
        </p:nvSpPr>
        <p:spPr>
          <a:xfrm>
            <a:off x="398585" y="290953"/>
            <a:ext cx="2372400" cy="2208600"/>
          </a:xfrm>
          <a:prstGeom prst="ellipse">
            <a:avLst/>
          </a:prstGeom>
          <a:solidFill>
            <a:srgbClr val="757070"/>
          </a:solidFill>
          <a:ln w="174625" cap="flat" cmpd="thinThick">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2520"/>
              <a:buFont typeface="Calibri"/>
              <a:buNone/>
            </a:pPr>
            <a:br>
              <a:rPr lang="en-US" sz="2520" dirty="0">
                <a:solidFill>
                  <a:schemeClr val="lt1"/>
                </a:solidFill>
              </a:rPr>
            </a:br>
            <a:r>
              <a:rPr lang="en-US" sz="2520" dirty="0">
                <a:solidFill>
                  <a:schemeClr val="lt1"/>
                </a:solidFill>
              </a:rPr>
              <a:t>ELA Enrollment Patterns</a:t>
            </a:r>
            <a:br>
              <a:rPr lang="en-US" sz="2520" dirty="0">
                <a:solidFill>
                  <a:schemeClr val="lt1"/>
                </a:solidFill>
              </a:rPr>
            </a:br>
            <a:endParaRPr sz="2520" dirty="0">
              <a:solidFill>
                <a:schemeClr val="lt1"/>
              </a:solidFill>
            </a:endParaRPr>
          </a:p>
        </p:txBody>
      </p:sp>
      <p:sp>
        <p:nvSpPr>
          <p:cNvPr id="192" name="Google Shape;192;p24"/>
          <p:cNvSpPr txBox="1">
            <a:spLocks noGrp="1"/>
          </p:cNvSpPr>
          <p:nvPr>
            <p:ph type="ftr" idx="11"/>
          </p:nvPr>
        </p:nvSpPr>
        <p:spPr>
          <a:xfrm>
            <a:off x="238125" y="6354762"/>
            <a:ext cx="4376700" cy="3651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a:t>Stanford-Sequoia 3-D Project Update Fall 2019 Meeting</a:t>
            </a:r>
            <a:endParaRPr/>
          </a:p>
        </p:txBody>
      </p:sp>
      <p:sp>
        <p:nvSpPr>
          <p:cNvPr id="193" name="Google Shape;193;p24"/>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8</a:t>
            </a:fld>
            <a:endParaRPr/>
          </a:p>
        </p:txBody>
      </p:sp>
      <p:sp>
        <p:nvSpPr>
          <p:cNvPr id="194" name="Google Shape;194;p24"/>
          <p:cNvSpPr txBox="1"/>
          <p:nvPr/>
        </p:nvSpPr>
        <p:spPr>
          <a:xfrm>
            <a:off x="2907905" y="482312"/>
            <a:ext cx="9240551" cy="5562000"/>
          </a:xfrm>
          <a:prstGeom prst="rect">
            <a:avLst/>
          </a:prstGeom>
          <a:noFill/>
          <a:ln>
            <a:noFill/>
          </a:ln>
        </p:spPr>
        <p:txBody>
          <a:bodyPr spcFirstLastPara="1" wrap="square" lIns="91425" tIns="91425" rIns="91425" bIns="91425" anchor="t" anchorCtr="0">
            <a:noAutofit/>
          </a:bodyPr>
          <a:lstStyle/>
          <a:p>
            <a:pPr marL="457200" lvl="0" indent="-457200">
              <a:buFont typeface="Wingdings" panose="05000000000000000000" pitchFamily="2" charset="2"/>
              <a:buChar char="v"/>
            </a:pPr>
            <a:r>
              <a:rPr lang="en-US" sz="3000" dirty="0">
                <a:latin typeface="Calibri"/>
                <a:ea typeface="Calibri"/>
                <a:cs typeface="Calibri"/>
                <a:sym typeface="Calibri"/>
              </a:rPr>
              <a:t>Of the twelve 10th grade case-study students at MA, 3 students were enrolled in English II-P with support and </a:t>
            </a:r>
            <a:r>
              <a:rPr lang="en-US" sz="3000" dirty="0" err="1">
                <a:latin typeface="Calibri"/>
                <a:ea typeface="Calibri"/>
                <a:cs typeface="Calibri"/>
                <a:sym typeface="Calibri"/>
              </a:rPr>
              <a:t>Acad</a:t>
            </a:r>
            <a:r>
              <a:rPr lang="en-US" sz="3000" dirty="0">
                <a:latin typeface="Calibri"/>
                <a:ea typeface="Calibri"/>
                <a:cs typeface="Calibri"/>
                <a:sym typeface="Calibri"/>
              </a:rPr>
              <a:t> English II: 10th grade college-prep English courses</a:t>
            </a:r>
          </a:p>
          <a:p>
            <a:pPr lvl="0"/>
            <a:endParaRPr lang="en-US" sz="3000" dirty="0">
              <a:latin typeface="Calibri"/>
              <a:ea typeface="Calibri"/>
              <a:cs typeface="Calibri"/>
              <a:sym typeface="Calibri"/>
            </a:endParaRPr>
          </a:p>
          <a:p>
            <a:pPr marL="457200" lvl="0" indent="-457200">
              <a:buFont typeface="Wingdings" panose="05000000000000000000" pitchFamily="2" charset="2"/>
              <a:buChar char="v"/>
            </a:pPr>
            <a:r>
              <a:rPr lang="en-US" sz="3000" dirty="0">
                <a:latin typeface="Calibri"/>
                <a:ea typeface="Calibri"/>
                <a:cs typeface="Calibri"/>
                <a:sym typeface="Calibri"/>
              </a:rPr>
              <a:t>At Sequoia, three 10th grade students were also enrolled in English II-P and </a:t>
            </a:r>
            <a:r>
              <a:rPr lang="en-US" sz="3000" dirty="0" err="1">
                <a:latin typeface="Calibri"/>
                <a:ea typeface="Calibri"/>
                <a:cs typeface="Calibri"/>
                <a:sym typeface="Calibri"/>
              </a:rPr>
              <a:t>Acad</a:t>
            </a:r>
            <a:r>
              <a:rPr lang="en-US" sz="3000" dirty="0">
                <a:latin typeface="Calibri"/>
                <a:ea typeface="Calibri"/>
                <a:cs typeface="Calibri"/>
                <a:sym typeface="Calibri"/>
              </a:rPr>
              <a:t> English II </a:t>
            </a:r>
          </a:p>
          <a:p>
            <a:pPr lvl="0"/>
            <a:endParaRPr lang="en-US" sz="3000" dirty="0">
              <a:latin typeface="Calibri"/>
              <a:ea typeface="Calibri"/>
              <a:cs typeface="Calibri"/>
              <a:sym typeface="Calibri"/>
            </a:endParaRPr>
          </a:p>
          <a:p>
            <a:pPr lvl="0"/>
            <a:r>
              <a:rPr lang="en-US" sz="3000" dirty="0">
                <a:latin typeface="Calibri"/>
                <a:ea typeface="Calibri"/>
                <a:cs typeface="Calibri"/>
                <a:sym typeface="Calibri"/>
              </a:rPr>
              <a:t>The remaining students were enrolled in a range of courses: </a:t>
            </a:r>
          </a:p>
          <a:p>
            <a:pPr marL="342900" lvl="2" indent="-342900">
              <a:buFont typeface="Wingdings" panose="05000000000000000000" pitchFamily="2" charset="2"/>
              <a:buChar char="v"/>
            </a:pPr>
            <a:r>
              <a:rPr lang="en-US" sz="2800" dirty="0">
                <a:latin typeface="Calibri"/>
                <a:ea typeface="Calibri"/>
                <a:cs typeface="Calibri"/>
                <a:sym typeface="Calibri"/>
              </a:rPr>
              <a:t>English I support</a:t>
            </a:r>
          </a:p>
          <a:p>
            <a:pPr marL="342900" lvl="0" indent="-342900">
              <a:buFont typeface="Wingdings" panose="05000000000000000000" pitchFamily="2" charset="2"/>
              <a:buChar char="v"/>
            </a:pPr>
            <a:r>
              <a:rPr lang="en-US" sz="2800" dirty="0">
                <a:latin typeface="Calibri"/>
                <a:ea typeface="Calibri"/>
                <a:cs typeface="Calibri"/>
                <a:sym typeface="Calibri"/>
              </a:rPr>
              <a:t>English II support</a:t>
            </a:r>
          </a:p>
          <a:p>
            <a:pPr marL="342900" lvl="0" indent="-342900">
              <a:buFont typeface="Wingdings" panose="05000000000000000000" pitchFamily="2" charset="2"/>
              <a:buChar char="v"/>
            </a:pPr>
            <a:r>
              <a:rPr lang="en-US" sz="2800" dirty="0">
                <a:latin typeface="Calibri"/>
                <a:ea typeface="Calibri"/>
                <a:cs typeface="Calibri"/>
                <a:sym typeface="Calibri"/>
              </a:rPr>
              <a:t>English II intensive</a:t>
            </a:r>
          </a:p>
        </p:txBody>
      </p:sp>
    </p:spTree>
    <p:extLst>
      <p:ext uri="{BB962C8B-B14F-4D97-AF65-F5344CB8AC3E}">
        <p14:creationId xmlns:p14="http://schemas.microsoft.com/office/powerpoint/2010/main" val="3576970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99"/>
        <p:cNvGrpSpPr/>
        <p:nvPr/>
      </p:nvGrpSpPr>
      <p:grpSpPr>
        <a:xfrm>
          <a:off x="0" y="0"/>
          <a:ext cx="0" cy="0"/>
          <a:chOff x="0" y="0"/>
          <a:chExt cx="0" cy="0"/>
        </a:xfrm>
      </p:grpSpPr>
      <p:sp>
        <p:nvSpPr>
          <p:cNvPr id="200" name="Google Shape;200;p25"/>
          <p:cNvSpPr>
            <a:spLocks noGrp="1"/>
          </p:cNvSpPr>
          <p:nvPr>
            <p:ph type="title"/>
          </p:nvPr>
        </p:nvSpPr>
        <p:spPr>
          <a:xfrm>
            <a:off x="398585" y="290953"/>
            <a:ext cx="2372400" cy="2208600"/>
          </a:xfrm>
          <a:prstGeom prst="ellipse">
            <a:avLst/>
          </a:prstGeom>
          <a:solidFill>
            <a:srgbClr val="757070"/>
          </a:solidFill>
          <a:ln w="174625" cap="flat" cmpd="thinThick">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2520"/>
              <a:buFont typeface="Calibri"/>
              <a:buNone/>
            </a:pPr>
            <a:br>
              <a:rPr lang="en-US" sz="2520">
                <a:solidFill>
                  <a:schemeClr val="lt1"/>
                </a:solidFill>
              </a:rPr>
            </a:br>
            <a:r>
              <a:rPr lang="en-US" sz="2520">
                <a:solidFill>
                  <a:schemeClr val="lt1"/>
                </a:solidFill>
              </a:rPr>
              <a:t>Enrollment Histories</a:t>
            </a:r>
            <a:br>
              <a:rPr lang="en-US" sz="2520">
                <a:solidFill>
                  <a:schemeClr val="lt1"/>
                </a:solidFill>
              </a:rPr>
            </a:br>
            <a:endParaRPr sz="2520">
              <a:solidFill>
                <a:schemeClr val="lt1"/>
              </a:solidFill>
            </a:endParaRPr>
          </a:p>
        </p:txBody>
      </p:sp>
      <p:sp>
        <p:nvSpPr>
          <p:cNvPr id="201" name="Google Shape;201;p25"/>
          <p:cNvSpPr txBox="1">
            <a:spLocks noGrp="1"/>
          </p:cNvSpPr>
          <p:nvPr>
            <p:ph type="ftr" idx="11"/>
          </p:nvPr>
        </p:nvSpPr>
        <p:spPr>
          <a:xfrm>
            <a:off x="238125" y="6354762"/>
            <a:ext cx="4376700" cy="3651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a:t>Stanford-Sequoia 3-D Project Update Fall 2019 Meeting</a:t>
            </a:r>
            <a:endParaRPr/>
          </a:p>
        </p:txBody>
      </p:sp>
      <p:sp>
        <p:nvSpPr>
          <p:cNvPr id="202" name="Google Shape;202;p25"/>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9</a:t>
            </a:fld>
            <a:endParaRPr/>
          </a:p>
        </p:txBody>
      </p:sp>
      <p:sp>
        <p:nvSpPr>
          <p:cNvPr id="2" name="Rectangle 1">
            <a:extLst>
              <a:ext uri="{FF2B5EF4-FFF2-40B4-BE49-F238E27FC236}">
                <a16:creationId xmlns:a16="http://schemas.microsoft.com/office/drawing/2014/main" id="{D16373C5-2E93-4448-8349-BC9087B09410}"/>
              </a:ext>
            </a:extLst>
          </p:cNvPr>
          <p:cNvSpPr/>
          <p:nvPr/>
        </p:nvSpPr>
        <p:spPr>
          <a:xfrm>
            <a:off x="2924945" y="527932"/>
            <a:ext cx="9161038" cy="5627053"/>
          </a:xfrm>
          <a:prstGeom prst="rect">
            <a:avLst/>
          </a:prstGeom>
        </p:spPr>
        <p:txBody>
          <a:bodyPr wrap="square">
            <a:spAutoFit/>
          </a:bodyPr>
          <a:lstStyle/>
          <a:p>
            <a:pPr marL="342900" indent="-342900">
              <a:buFont typeface="Wingdings" panose="05000000000000000000" pitchFamily="2" charset="2"/>
              <a:buChar char="v"/>
            </a:pPr>
            <a:r>
              <a:rPr lang="en-US" sz="2800" dirty="0">
                <a:latin typeface="Calibri" panose="020F0502020204030204" pitchFamily="34" charset="0"/>
                <a:cs typeface="Calibri" panose="020F0502020204030204" pitchFamily="34" charset="0"/>
              </a:rPr>
              <a:t>Given the language implications of the LTEL category, we found it noteworthy that more students (6 out of the 12) were enrolled in 10th grade English while only 3 out of 12 were enrolled in 10th grade Math. </a:t>
            </a:r>
          </a:p>
          <a:p>
            <a:endParaRPr lang="en-US" sz="2800" dirty="0">
              <a:latin typeface="Calibri" panose="020F0502020204030204" pitchFamily="34" charset="0"/>
              <a:cs typeface="Calibri" panose="020F0502020204030204" pitchFamily="34" charset="0"/>
            </a:endParaRPr>
          </a:p>
          <a:p>
            <a:pPr marL="342900" indent="-342900">
              <a:buFont typeface="Wingdings" panose="05000000000000000000" pitchFamily="2" charset="2"/>
              <a:buChar char="v"/>
            </a:pPr>
            <a:r>
              <a:rPr lang="en-US" sz="2800" dirty="0">
                <a:latin typeface="Calibri" panose="020F0502020204030204" pitchFamily="34" charset="0"/>
                <a:cs typeface="Calibri" panose="020F0502020204030204" pitchFamily="34" charset="0"/>
              </a:rPr>
              <a:t>Some students doing grade level work were also enrolled in concurrent support classes. </a:t>
            </a:r>
          </a:p>
          <a:p>
            <a:endParaRPr lang="en-US" sz="2800" dirty="0">
              <a:latin typeface="Calibri" panose="020F0502020204030204" pitchFamily="34" charset="0"/>
              <a:cs typeface="Calibri" panose="020F0502020204030204" pitchFamily="34" charset="0"/>
            </a:endParaRPr>
          </a:p>
          <a:p>
            <a:r>
              <a:rPr lang="en-US" sz="2800" dirty="0">
                <a:latin typeface="Calibri" panose="020F0502020204030204" pitchFamily="34" charset="0"/>
                <a:cs typeface="Calibri" panose="020F0502020204030204" pitchFamily="34" charset="0"/>
              </a:rPr>
              <a:t>Without more information about the differences among and between LTELs, it will be difficult for schools to: </a:t>
            </a:r>
          </a:p>
          <a:p>
            <a:pPr marL="342900" indent="-342900">
              <a:lnSpc>
                <a:spcPct val="150000"/>
              </a:lnSpc>
              <a:buFont typeface="Wingdings" panose="05000000000000000000" pitchFamily="2" charset="2"/>
              <a:buChar char="v"/>
            </a:pPr>
            <a:r>
              <a:rPr lang="en-US" sz="2800" dirty="0">
                <a:latin typeface="Calibri" panose="020F0502020204030204" pitchFamily="34" charset="0"/>
                <a:cs typeface="Calibri" panose="020F0502020204030204" pitchFamily="34" charset="0"/>
              </a:rPr>
              <a:t>differentiate them from short-term English learners (STELs)</a:t>
            </a:r>
          </a:p>
          <a:p>
            <a:pPr marL="342900" indent="-342900">
              <a:lnSpc>
                <a:spcPct val="150000"/>
              </a:lnSpc>
              <a:buFont typeface="Wingdings" panose="05000000000000000000" pitchFamily="2" charset="2"/>
              <a:buChar char="v"/>
            </a:pPr>
            <a:r>
              <a:rPr lang="en-US" sz="2800" dirty="0">
                <a:latin typeface="Calibri" panose="020F0502020204030204" pitchFamily="34" charset="0"/>
                <a:cs typeface="Calibri" panose="020F0502020204030204" pitchFamily="34" charset="0"/>
              </a:rPr>
              <a:t>design instruction that can support their specific limitations</a:t>
            </a: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220</TotalTime>
  <Words>1740</Words>
  <Application>Microsoft Macintosh PowerPoint</Application>
  <PresentationFormat>Widescreen</PresentationFormat>
  <Paragraphs>214</Paragraphs>
  <Slides>20</Slides>
  <Notes>20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Noto Sans Symbols</vt:lpstr>
      <vt:lpstr>Wingdings</vt:lpstr>
      <vt:lpstr>Office Theme</vt:lpstr>
      <vt:lpstr>Stanford-Sequoia Tri-District (3-D) SUHSD Board Update</vt:lpstr>
      <vt:lpstr>Agenda</vt:lpstr>
      <vt:lpstr> Broad Context </vt:lpstr>
      <vt:lpstr> Problems of Practice </vt:lpstr>
      <vt:lpstr> Activities </vt:lpstr>
      <vt:lpstr> Math Enrollment Patterns </vt:lpstr>
      <vt:lpstr> Math Enrollment Patterns </vt:lpstr>
      <vt:lpstr> ELA Enrollment Patterns </vt:lpstr>
      <vt:lpstr> Enrollment Histories </vt:lpstr>
      <vt:lpstr> Classroom Observations </vt:lpstr>
      <vt:lpstr> Classroom Observations </vt:lpstr>
      <vt:lpstr> Classroom Observations </vt:lpstr>
      <vt:lpstr> Math Course Offerings </vt:lpstr>
      <vt:lpstr> Math Pathways </vt:lpstr>
      <vt:lpstr> Math Placement Tests </vt:lpstr>
      <vt:lpstr> LTEL Passing Rates in Math Courses </vt:lpstr>
      <vt:lpstr> LTEL Passing Rates in Math Courses </vt:lpstr>
      <vt:lpstr> LTEL Passing Rates in Math Courses </vt:lpstr>
      <vt:lpstr> LTEL Passing Rates in Math Courses </vt:lpstr>
      <vt:lpstr> Problems of Practice </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Stanford-Sequoia Tri-District (3-D) Project Update</dc:title>
  <dc:creator>Guillermo Solano-Flores</dc:creator>
  <cp:lastModifiedBy>Microsoft Office User</cp:lastModifiedBy>
  <cp:revision>17</cp:revision>
  <dcterms:modified xsi:type="dcterms:W3CDTF">2019-11-22T03:19:35Z</dcterms:modified>
</cp:coreProperties>
</file>